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5143500" cx="9144000"/>
  <p:notesSz cx="6858000" cy="9144000"/>
  <p:embeddedFontLst>
    <p:embeddedFont>
      <p:font typeface="BIZ UDPGothic"/>
      <p:regular r:id="rId32"/>
      <p:bold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7CE04DB-3049-483B-A588-0E620D3AD5AF}">
  <a:tblStyle styleId="{E7CE04DB-3049-483B-A588-0E620D3AD5A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BIZUDPGothic-bold.fntdata"/><Relationship Id="rId10" Type="http://schemas.openxmlformats.org/officeDocument/2006/relationships/slide" Target="slides/slide4.xml"/><Relationship Id="rId32" Type="http://schemas.openxmlformats.org/officeDocument/2006/relationships/font" Target="fonts/BIZUDPGothic-regular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73f211e7db_0_6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73f211e7db_0_6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73f211e7db_0_6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73f211e7db_0_6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73f211e7db_0_6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73f211e7db_0_6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73f211e7db_0_7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73f211e7db_0_7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73f211e7db_0_7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73f211e7db_0_7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73f211e7db_0_7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73f211e7db_0_7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73f211e7db_0_7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73f211e7db_0_7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73f211e7db_0_7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73f211e7db_0_7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73f211e7db_0_7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73f211e7db_0_7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73f211e7db_0_7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73f211e7db_0_7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73f211e7db_0_8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73f211e7db_0_8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73f211e7db_0_8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73f211e7db_0_8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73f211e7db_0_8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73f211e7db_0_8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73f211e7db_0_8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73f211e7db_0_8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73f211e7db_0_8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373f211e7db_0_8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73f211e7db_0_8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73f211e7db_0_8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73f211e7db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73f211e7db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ceca2bf04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ceca2bf0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ceca2bf04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ceca2bf04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73f211e7db_0_6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73f211e7db_0_6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73f211e7db_0_6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73f211e7db_0_6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73f211e7db_0_6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73f211e7db_0_6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73f211e7db_0_6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73f211e7db_0_6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311700" y="32279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ja"/>
              <a:t>ワークシート (シーケンス図)</a:t>
            </a: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311700" y="1417125"/>
            <a:ext cx="8384700" cy="14919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3600">
                <a:solidFill>
                  <a:schemeClr val="lt1"/>
                </a:solidFill>
                <a:latin typeface="BIZ UDPGothic"/>
                <a:ea typeface="BIZ UDPGothic"/>
                <a:cs typeface="BIZ UDPGothic"/>
                <a:sym typeface="BIZ UDPGothic"/>
              </a:rPr>
              <a:t>ネットワークの心臓部！</a:t>
            </a:r>
            <a:endParaRPr sz="3600">
              <a:solidFill>
                <a:schemeClr val="lt1"/>
              </a:solidFill>
              <a:latin typeface="BIZ UDPGothic"/>
              <a:ea typeface="BIZ UDPGothic"/>
              <a:cs typeface="BIZ UDPGothic"/>
              <a:sym typeface="BIZ UDP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3600">
                <a:solidFill>
                  <a:schemeClr val="lt1"/>
                </a:solidFill>
                <a:latin typeface="BIZ UDPGothic"/>
                <a:ea typeface="BIZ UDPGothic"/>
                <a:cs typeface="BIZ UDPGothic"/>
                <a:sym typeface="BIZ UDPGothic"/>
              </a:rPr>
              <a:t>「双方向通信」で動く社会の仕組み</a:t>
            </a:r>
            <a:endParaRPr sz="3600">
              <a:solidFill>
                <a:schemeClr val="lt1"/>
              </a:solidFill>
              <a:latin typeface="BIZ UDPGothic"/>
              <a:ea typeface="BIZ UDPGothic"/>
              <a:cs typeface="BIZ UDPGothic"/>
              <a:sym typeface="BIZ UDP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9" name="Google Shape;169;p22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70" name="Google Shape;170;p22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71" name="Google Shape;171;p22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2" name="Google Shape;172;p22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173" name="Google Shape;173;p22"/>
          <p:cNvCxnSpPr>
            <a:stCxn id="171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4" name="Google Shape;174;p22"/>
          <p:cNvCxnSpPr>
            <a:stCxn id="172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5" name="Google Shape;175;p22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6" name="Google Shape;176;p22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7" name="Google Shape;177;p22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78" name="Google Shape;178;p22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79" name="Google Shape;179;p22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80" name="Google Shape;180;p22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5" name="Google Shape;185;p23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86" name="Google Shape;186;p23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7" name="Google Shape;187;p23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8" name="Google Shape;188;p23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189" name="Google Shape;189;p23"/>
          <p:cNvCxnSpPr>
            <a:stCxn id="187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0" name="Google Shape;190;p23"/>
          <p:cNvCxnSpPr>
            <a:stCxn id="188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1" name="Google Shape;191;p23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2" name="Google Shape;192;p23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93" name="Google Shape;193;p23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94" name="Google Shape;194;p23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95" name="Google Shape;195;p23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96" name="Google Shape;196;p23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1" name="Google Shape;201;p24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02" name="Google Shape;202;p24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03" name="Google Shape;203;p24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04" name="Google Shape;204;p24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205" name="Google Shape;205;p24"/>
          <p:cNvCxnSpPr>
            <a:stCxn id="203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6" name="Google Shape;206;p24"/>
          <p:cNvCxnSpPr>
            <a:stCxn id="204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7" name="Google Shape;207;p24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8" name="Google Shape;208;p24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9" name="Google Shape;209;p24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10" name="Google Shape;210;p24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11" name="Google Shape;211;p24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12" name="Google Shape;212;p24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" name="Google Shape;217;p25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18" name="Google Shape;218;p25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19" name="Google Shape;219;p25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0" name="Google Shape;220;p25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221" name="Google Shape;221;p25"/>
          <p:cNvCxnSpPr>
            <a:stCxn id="219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2" name="Google Shape;222;p25"/>
          <p:cNvCxnSpPr>
            <a:stCxn id="220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3" name="Google Shape;223;p25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4" name="Google Shape;224;p25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5" name="Google Shape;225;p25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26" name="Google Shape;226;p25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27" name="Google Shape;227;p25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28" name="Google Shape;228;p25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3" name="Google Shape;233;p26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34" name="Google Shape;234;p26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35" name="Google Shape;235;p26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6" name="Google Shape;236;p26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237" name="Google Shape;237;p26"/>
          <p:cNvCxnSpPr>
            <a:stCxn id="235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8" name="Google Shape;238;p26"/>
          <p:cNvCxnSpPr>
            <a:stCxn id="236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9" name="Google Shape;239;p26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0" name="Google Shape;240;p26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41" name="Google Shape;241;p26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42" name="Google Shape;242;p26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43" name="Google Shape;243;p26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44" name="Google Shape;244;p26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9" name="Google Shape;249;p27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50" name="Google Shape;250;p27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51" name="Google Shape;251;p27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2" name="Google Shape;252;p27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253" name="Google Shape;253;p27"/>
          <p:cNvCxnSpPr>
            <a:stCxn id="251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4" name="Google Shape;254;p27"/>
          <p:cNvCxnSpPr>
            <a:stCxn id="252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5" name="Google Shape;255;p27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6" name="Google Shape;256;p27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7" name="Google Shape;257;p27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58" name="Google Shape;258;p27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59" name="Google Shape;259;p27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60" name="Google Shape;260;p27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5" name="Google Shape;265;p28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66" name="Google Shape;266;p28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67" name="Google Shape;267;p28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68" name="Google Shape;268;p28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269" name="Google Shape;269;p28"/>
          <p:cNvCxnSpPr>
            <a:stCxn id="267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0" name="Google Shape;270;p28"/>
          <p:cNvCxnSpPr>
            <a:stCxn id="268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1" name="Google Shape;271;p28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2" name="Google Shape;272;p28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3" name="Google Shape;273;p28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74" name="Google Shape;274;p28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75" name="Google Shape;275;p28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76" name="Google Shape;276;p28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1" name="Google Shape;281;p29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82" name="Google Shape;282;p29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83" name="Google Shape;283;p29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84" name="Google Shape;284;p29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285" name="Google Shape;285;p29"/>
          <p:cNvCxnSpPr>
            <a:stCxn id="283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6" name="Google Shape;286;p29"/>
          <p:cNvCxnSpPr>
            <a:stCxn id="284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7" name="Google Shape;287;p29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8" name="Google Shape;288;p29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9" name="Google Shape;289;p29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90" name="Google Shape;290;p29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91" name="Google Shape;291;p29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92" name="Google Shape;292;p29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" name="Google Shape;297;p30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298" name="Google Shape;298;p30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99" name="Google Shape;299;p30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00" name="Google Shape;300;p30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301" name="Google Shape;301;p30"/>
          <p:cNvCxnSpPr>
            <a:stCxn id="299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2" name="Google Shape;302;p30"/>
          <p:cNvCxnSpPr>
            <a:stCxn id="300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3" name="Google Shape;303;p30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4" name="Google Shape;304;p30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05" name="Google Shape;305;p30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06" name="Google Shape;306;p30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07" name="Google Shape;307;p30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08" name="Google Shape;308;p30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3" name="Google Shape;313;p31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314" name="Google Shape;314;p31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15" name="Google Shape;315;p31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16" name="Google Shape;316;p31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317" name="Google Shape;317;p31"/>
          <p:cNvCxnSpPr>
            <a:stCxn id="315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8" name="Google Shape;318;p31"/>
          <p:cNvCxnSpPr>
            <a:stCxn id="316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9" name="Google Shape;319;p31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20" name="Google Shape;320;p31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21" name="Google Shape;321;p31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22" name="Google Shape;322;p31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23" name="Google Shape;323;p31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24" name="Google Shape;324;p31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ja"/>
              <a:t>ワークシートの記入例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9" name="Google Shape;329;p32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330" name="Google Shape;330;p32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31" name="Google Shape;331;p32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32" name="Google Shape;332;p32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333" name="Google Shape;333;p32"/>
          <p:cNvCxnSpPr>
            <a:stCxn id="331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4" name="Google Shape;334;p32"/>
          <p:cNvCxnSpPr>
            <a:stCxn id="332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5" name="Google Shape;335;p32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6" name="Google Shape;336;p32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7" name="Google Shape;337;p32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38" name="Google Shape;338;p32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39" name="Google Shape;339;p32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40" name="Google Shape;340;p32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5" name="Google Shape;345;p33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346" name="Google Shape;346;p33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47" name="Google Shape;347;p33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48" name="Google Shape;348;p33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349" name="Google Shape;349;p33"/>
          <p:cNvCxnSpPr>
            <a:stCxn id="347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0" name="Google Shape;350;p33"/>
          <p:cNvCxnSpPr>
            <a:stCxn id="348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1" name="Google Shape;351;p33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52" name="Google Shape;352;p33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53" name="Google Shape;353;p33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54" name="Google Shape;354;p33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55" name="Google Shape;355;p33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56" name="Google Shape;356;p33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1" name="Google Shape;361;p34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362" name="Google Shape;362;p34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63" name="Google Shape;363;p34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64" name="Google Shape;364;p34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365" name="Google Shape;365;p34"/>
          <p:cNvCxnSpPr>
            <a:stCxn id="363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66" name="Google Shape;366;p34"/>
          <p:cNvCxnSpPr>
            <a:stCxn id="364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67" name="Google Shape;367;p34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68" name="Google Shape;368;p34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69" name="Google Shape;369;p34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70" name="Google Shape;370;p34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71" name="Google Shape;371;p34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72" name="Google Shape;372;p34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7" name="Google Shape;377;p35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378" name="Google Shape;378;p35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79" name="Google Shape;379;p35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80" name="Google Shape;380;p35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381" name="Google Shape;381;p35"/>
          <p:cNvCxnSpPr>
            <a:stCxn id="379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2" name="Google Shape;382;p35"/>
          <p:cNvCxnSpPr>
            <a:stCxn id="380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83" name="Google Shape;383;p35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4" name="Google Shape;384;p35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5" name="Google Shape;385;p35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86" name="Google Shape;386;p35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87" name="Google Shape;387;p35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88" name="Google Shape;388;p35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3" name="Google Shape;393;p36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394" name="Google Shape;394;p36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95" name="Google Shape;395;p36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96" name="Google Shape;396;p36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397" name="Google Shape;397;p36"/>
          <p:cNvCxnSpPr>
            <a:stCxn id="395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8" name="Google Shape;398;p36"/>
          <p:cNvCxnSpPr>
            <a:stCxn id="396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9" name="Google Shape;399;p36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0" name="Google Shape;400;p36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01" name="Google Shape;401;p36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402" name="Google Shape;402;p36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403" name="Google Shape;403;p36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404" name="Google Shape;404;p36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" name="Google Shape;409;p37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410" name="Google Shape;410;p37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411" name="Google Shape;411;p37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12" name="Google Shape;412;p37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413" name="Google Shape;413;p37"/>
          <p:cNvCxnSpPr>
            <a:stCxn id="411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4" name="Google Shape;414;p37"/>
          <p:cNvCxnSpPr>
            <a:stCxn id="412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5" name="Google Shape;415;p37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16" name="Google Shape;416;p37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17" name="Google Shape;417;p37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418" name="Google Shape;418;p37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419" name="Google Shape;419;p37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420" name="Google Shape;420;p37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Google Shape;65;p15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 たこ</a:t>
                      </a: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r>
                        <a:rPr lang="ja" sz="1000"/>
                        <a:t>タコちゃん、ラッチくん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r>
                        <a:rPr lang="ja" sz="1000"/>
                        <a:t>QRコード決済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66" name="Google Shape;66;p15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7" name="Google Shape;67;p15"/>
          <p:cNvSpPr/>
          <p:nvPr/>
        </p:nvSpPr>
        <p:spPr>
          <a:xfrm>
            <a:off x="2180850" y="1343102"/>
            <a:ext cx="1392000" cy="4767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クライアント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スマホ</a:t>
            </a:r>
            <a:endParaRPr/>
          </a:p>
        </p:txBody>
      </p:sp>
      <p:sp>
        <p:nvSpPr>
          <p:cNvPr id="68" name="Google Shape;68;p15"/>
          <p:cNvSpPr/>
          <p:nvPr/>
        </p:nvSpPr>
        <p:spPr>
          <a:xfrm>
            <a:off x="5573825" y="1344600"/>
            <a:ext cx="1392000" cy="4767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サーバー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決済会社</a:t>
            </a:r>
            <a:endParaRPr/>
          </a:p>
        </p:txBody>
      </p:sp>
      <p:cxnSp>
        <p:nvCxnSpPr>
          <p:cNvPr id="69" name="Google Shape;69;p15"/>
          <p:cNvCxnSpPr>
            <a:stCxn id="67" idx="2"/>
          </p:cNvCxnSpPr>
          <p:nvPr/>
        </p:nvCxnSpPr>
        <p:spPr>
          <a:xfrm flipH="1">
            <a:off x="2876250" y="1819802"/>
            <a:ext cx="600" cy="31659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0" name="Google Shape;70;p15"/>
          <p:cNvCxnSpPr>
            <a:stCxn id="68" idx="2"/>
          </p:cNvCxnSpPr>
          <p:nvPr/>
        </p:nvCxnSpPr>
        <p:spPr>
          <a:xfrm>
            <a:off x="6269825" y="1821300"/>
            <a:ext cx="11700" cy="31458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1" name="Google Shape;71;p15"/>
          <p:cNvCxnSpPr/>
          <p:nvPr/>
        </p:nvCxnSpPr>
        <p:spPr>
          <a:xfrm>
            <a:off x="2876150" y="3283150"/>
            <a:ext cx="3429900" cy="204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2" name="Google Shape;72;p15"/>
          <p:cNvCxnSpPr/>
          <p:nvPr/>
        </p:nvCxnSpPr>
        <p:spPr>
          <a:xfrm rot="10800000">
            <a:off x="2889675" y="3540925"/>
            <a:ext cx="3405300" cy="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3" name="Google Shape;73;p15"/>
          <p:cNvSpPr/>
          <p:nvPr/>
        </p:nvSpPr>
        <p:spPr>
          <a:xfrm>
            <a:off x="936150" y="203157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①店名のQRコードを読み取る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②代金をユーザーが入力する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⑥決済結果を受信して表示する</a:t>
            </a:r>
            <a:endParaRPr sz="1100"/>
          </a:p>
        </p:txBody>
      </p:sp>
      <p:sp>
        <p:nvSpPr>
          <p:cNvPr id="74" name="Google Shape;74;p15"/>
          <p:cNvSpPr/>
          <p:nvPr/>
        </p:nvSpPr>
        <p:spPr>
          <a:xfrm>
            <a:off x="6539250" y="203157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</a:rPr>
              <a:t>④店名と代金を受信する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</a:rPr>
              <a:t>⑤残高が代金より多いなら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ja" sz="1100">
                <a:solidFill>
                  <a:schemeClr val="dk1"/>
                </a:solidFill>
              </a:rPr>
              <a:t>残高から代金を引く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ja" sz="1100">
                <a:solidFill>
                  <a:schemeClr val="dk1"/>
                </a:solidFill>
              </a:rPr>
              <a:t>支払い後の残高をユーザーに送信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</a:rPr>
              <a:t>でなければ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ja" sz="1100">
                <a:solidFill>
                  <a:schemeClr val="dk1"/>
                </a:solidFill>
              </a:rPr>
              <a:t>ユーザーに「残高不足」を送信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3097400" y="363777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</a:rPr>
              <a:t>⑤”決済結果を送信</a:t>
            </a:r>
            <a:endParaRPr sz="1100"/>
          </a:p>
        </p:txBody>
      </p:sp>
      <p:sp>
        <p:nvSpPr>
          <p:cNvPr id="76" name="Google Shape;76;p15"/>
          <p:cNvSpPr/>
          <p:nvPr/>
        </p:nvSpPr>
        <p:spPr>
          <a:xfrm>
            <a:off x="3097400" y="203412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</a:rPr>
              <a:t>③店名と代金を送信し、決済をお願い</a:t>
            </a:r>
            <a:endParaRPr sz="1100"/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7124" y="1343100"/>
            <a:ext cx="853210" cy="614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3250" y="1344600"/>
            <a:ext cx="476325" cy="670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388850" y="188350"/>
            <a:ext cx="8931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例１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311700" y="466350"/>
            <a:ext cx="8520600" cy="430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生徒記入用ワークシート</a:t>
            </a:r>
            <a:r>
              <a:rPr lang="ja" sz="2711"/>
              <a:t>（次のスライドから）</a:t>
            </a:r>
            <a:endParaRPr sz="2711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/>
              <a:t>【ワークシート作成のポイント】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本スライドをクラスで共同編集する。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お互いにワークシートを見合い、参考にさせてもらう。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自分のスライド以外を勝手に改変しない（書き込む、消すなど）。その他、マナーを守る！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" name="Google Shape;89;p17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90" name="Google Shape;90;p17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1" name="Google Shape;91;p17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92" name="Google Shape;92;p17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</p:txBody>
      </p:sp>
      <p:cxnSp>
        <p:nvCxnSpPr>
          <p:cNvPr id="93" name="Google Shape;93;p17"/>
          <p:cNvCxnSpPr>
            <a:stCxn id="91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4" name="Google Shape;94;p17"/>
          <p:cNvCxnSpPr>
            <a:stCxn id="92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5" name="Google Shape;95;p17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6" name="Google Shape;96;p17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7" name="Google Shape;97;p17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98" name="Google Shape;98;p17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/>
          </a:p>
        </p:txBody>
      </p:sp>
      <p:sp>
        <p:nvSpPr>
          <p:cNvPr id="99" name="Google Shape;99;p17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/>
          </a:p>
        </p:txBody>
      </p:sp>
      <p:sp>
        <p:nvSpPr>
          <p:cNvPr id="100" name="Google Shape;100;p17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" name="Google Shape;105;p18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06" name="Google Shape;106;p18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7" name="Google Shape;107;p18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08" name="Google Shape;108;p18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109" name="Google Shape;109;p18"/>
          <p:cNvCxnSpPr>
            <a:stCxn id="107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0" name="Google Shape;110;p18"/>
          <p:cNvCxnSpPr>
            <a:stCxn id="108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1" name="Google Shape;111;p18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2" name="Google Shape;112;p18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3" name="Google Shape;113;p18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14" name="Google Shape;114;p18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15" name="Google Shape;115;p18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16" name="Google Shape;116;p18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" name="Google Shape;121;p19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22" name="Google Shape;122;p19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23" name="Google Shape;123;p19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24" name="Google Shape;124;p19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125" name="Google Shape;125;p19"/>
          <p:cNvCxnSpPr>
            <a:stCxn id="123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6" name="Google Shape;126;p19"/>
          <p:cNvCxnSpPr>
            <a:stCxn id="124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7" name="Google Shape;127;p19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8" name="Google Shape;128;p19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9" name="Google Shape;129;p19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30" name="Google Shape;130;p19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31" name="Google Shape;131;p19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32" name="Google Shape;132;p19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7" name="Google Shape;137;p20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38" name="Google Shape;138;p20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9" name="Google Shape;139;p20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0" name="Google Shape;140;p20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141" name="Google Shape;141;p20"/>
          <p:cNvCxnSpPr>
            <a:stCxn id="139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" name="Google Shape;142;p20"/>
          <p:cNvCxnSpPr>
            <a:stCxn id="140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3" name="Google Shape;143;p20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4" name="Google Shape;144;p20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5" name="Google Shape;145;p20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46" name="Google Shape;146;p20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47" name="Google Shape;147;p20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48" name="Google Shape;148;p20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" name="Google Shape;153;p21"/>
          <p:cNvGraphicFramePr/>
          <p:nvPr/>
        </p:nvGraphicFramePr>
        <p:xfrm>
          <a:off x="388850" y="59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{E7CE04DB-3049-483B-A588-0E620D3AD5AF}</a:tableStyleId>
              </a:tblPr>
              <a:tblGrid>
                <a:gridCol w="976050"/>
                <a:gridCol w="1167250"/>
                <a:gridCol w="2605475"/>
                <a:gridCol w="3617525"/>
              </a:tblGrid>
              <a:tr h="259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班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メンバー：　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94575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000"/>
                        <a:t>製品やサービス：</a:t>
                      </a:r>
                      <a:endParaRPr sz="10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154" name="Google Shape;154;p21"/>
          <p:cNvSpPr txBox="1"/>
          <p:nvPr/>
        </p:nvSpPr>
        <p:spPr>
          <a:xfrm>
            <a:off x="3085500" y="188350"/>
            <a:ext cx="3108000" cy="4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dk2"/>
                </a:solidFill>
              </a:rPr>
              <a:t>双方向通信シーケンス図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55" name="Google Shape;155;p21"/>
          <p:cNvSpPr/>
          <p:nvPr/>
        </p:nvSpPr>
        <p:spPr>
          <a:xfrm>
            <a:off x="2052000" y="1409963"/>
            <a:ext cx="1392000" cy="4098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クライアント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6" name="Google Shape;156;p21"/>
          <p:cNvSpPr/>
          <p:nvPr/>
        </p:nvSpPr>
        <p:spPr>
          <a:xfrm>
            <a:off x="5546700" y="1409963"/>
            <a:ext cx="1392000" cy="4098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/>
              <a:t>サーバー</a:t>
            </a:r>
            <a:endParaRPr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cxnSp>
        <p:nvCxnSpPr>
          <p:cNvPr id="157" name="Google Shape;157;p21"/>
          <p:cNvCxnSpPr>
            <a:stCxn id="155" idx="2"/>
          </p:cNvCxnSpPr>
          <p:nvPr/>
        </p:nvCxnSpPr>
        <p:spPr>
          <a:xfrm flipH="1">
            <a:off x="2747400" y="1819763"/>
            <a:ext cx="600" cy="3233700"/>
          </a:xfrm>
          <a:prstGeom prst="straightConnector1">
            <a:avLst/>
          </a:prstGeom>
          <a:noFill/>
          <a:ln cap="flat" cmpd="sng" w="28575">
            <a:solidFill>
              <a:srgbClr val="EA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8" name="Google Shape;158;p21"/>
          <p:cNvCxnSpPr>
            <a:stCxn id="156" idx="2"/>
          </p:cNvCxnSpPr>
          <p:nvPr/>
        </p:nvCxnSpPr>
        <p:spPr>
          <a:xfrm>
            <a:off x="6242700" y="1819763"/>
            <a:ext cx="11700" cy="3213600"/>
          </a:xfrm>
          <a:prstGeom prst="straightConnector1">
            <a:avLst/>
          </a:prstGeom>
          <a:noFill/>
          <a:ln cap="flat" cmpd="sng" w="28575">
            <a:solidFill>
              <a:srgbClr val="A2C4C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9" name="Google Shape;159;p21"/>
          <p:cNvCxnSpPr/>
          <p:nvPr/>
        </p:nvCxnSpPr>
        <p:spPr>
          <a:xfrm>
            <a:off x="2754050" y="3310300"/>
            <a:ext cx="34935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0" name="Google Shape;160;p21"/>
          <p:cNvCxnSpPr/>
          <p:nvPr/>
        </p:nvCxnSpPr>
        <p:spPr>
          <a:xfrm rot="10800000">
            <a:off x="2767500" y="3574725"/>
            <a:ext cx="3480000" cy="6900"/>
          </a:xfrm>
          <a:prstGeom prst="straightConnector1">
            <a:avLst/>
          </a:prstGeom>
          <a:noFill/>
          <a:ln cap="flat" cmpd="sng" w="38100">
            <a:solidFill>
              <a:srgbClr val="FFD96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1" name="Google Shape;161;p21"/>
          <p:cNvSpPr/>
          <p:nvPr/>
        </p:nvSpPr>
        <p:spPr>
          <a:xfrm>
            <a:off x="8635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62" name="Google Shape;162;p21"/>
          <p:cNvSpPr/>
          <p:nvPr/>
        </p:nvSpPr>
        <p:spPr>
          <a:xfrm>
            <a:off x="6466650" y="2082525"/>
            <a:ext cx="1668600" cy="27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処理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63" name="Google Shape;163;p21"/>
          <p:cNvSpPr/>
          <p:nvPr/>
        </p:nvSpPr>
        <p:spPr>
          <a:xfrm>
            <a:off x="3024800" y="3688725"/>
            <a:ext cx="2934300" cy="116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レスポンス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64" name="Google Shape;164;p21"/>
          <p:cNvSpPr/>
          <p:nvPr/>
        </p:nvSpPr>
        <p:spPr>
          <a:xfrm>
            <a:off x="3024800" y="2085077"/>
            <a:ext cx="2934300" cy="1036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/>
              <a:t>リクエスト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