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BIZ UDPGothic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CE04DB-3049-483B-A588-0E620D3AD5AF}">
  <a:tblStyle styleId="{E7CE04DB-3049-483B-A588-0E620D3AD5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BIZUDPGothic-bold.fntdata"/><Relationship Id="rId10" Type="http://schemas.openxmlformats.org/officeDocument/2006/relationships/slide" Target="slides/slide4.xml"/><Relationship Id="rId32" Type="http://schemas.openxmlformats.org/officeDocument/2006/relationships/font" Target="fonts/BIZUDPGothic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3f211e7db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3f211e7db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3f211e7db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73f211e7db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3f211e7db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73f211e7db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3f211e7db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73f211e7db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3f211e7db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73f211e7db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3f211e7db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73f211e7db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3f211e7db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73f211e7db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73f211e7db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73f211e7db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3f211e7db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73f211e7db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73f211e7db_0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73f211e7db_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3f211e7db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73f211e7db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3f211e7db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3f211e7db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73f211e7db_0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73f211e7db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3f211e7db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73f211e7db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3f211e7db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73f211e7db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73f211e7db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73f211e7db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3f211e7d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3f211e7d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eca2bf0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eca2bf0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eca2bf0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eca2bf0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3f211e7db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3f211e7db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3f211e7db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73f211e7db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3f211e7db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3f211e7db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3f211e7db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73f211e7db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227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"/>
              <a:t>ワークシート (シーケンス図)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11700" y="1417125"/>
            <a:ext cx="8384700" cy="1491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ネットワークの心臓部！</a:t>
            </a:r>
            <a:endParaRPr sz="3600"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「双方向通信」で動く社会の仕組み</a:t>
            </a:r>
            <a:endParaRPr sz="3600"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22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70" name="Google Shape;170;p22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2" name="Google Shape;172;p22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173" name="Google Shape;173;p22"/>
          <p:cNvCxnSpPr>
            <a:stCxn id="171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2"/>
          <p:cNvCxnSpPr>
            <a:stCxn id="172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2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2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22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8" name="Google Shape;178;p22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9" name="Google Shape;179;p22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0" name="Google Shape;180;p22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23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86" name="Google Shape;186;p23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8" name="Google Shape;188;p23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189" name="Google Shape;189;p23"/>
          <p:cNvCxnSpPr>
            <a:stCxn id="187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3"/>
          <p:cNvCxnSpPr>
            <a:stCxn id="188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3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3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3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4" name="Google Shape;194;p23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5" name="Google Shape;195;p23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6" name="Google Shape;196;p23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24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02" name="Google Shape;202;p24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4" name="Google Shape;204;p24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05" name="Google Shape;205;p24"/>
          <p:cNvCxnSpPr>
            <a:stCxn id="203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4"/>
          <p:cNvCxnSpPr>
            <a:stCxn id="204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4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4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4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0" name="Google Shape;210;p24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1" name="Google Shape;211;p24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2" name="Google Shape;212;p24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25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18" name="Google Shape;218;p25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0" name="Google Shape;220;p25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21" name="Google Shape;221;p25"/>
          <p:cNvCxnSpPr>
            <a:stCxn id="219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5"/>
          <p:cNvCxnSpPr>
            <a:stCxn id="220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5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5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25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6" name="Google Shape;226;p25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7" name="Google Shape;227;p25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8" name="Google Shape;228;p25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26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34" name="Google Shape;234;p26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26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37" name="Google Shape;237;p26"/>
          <p:cNvCxnSpPr>
            <a:stCxn id="235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6"/>
          <p:cNvCxnSpPr>
            <a:stCxn id="236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6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6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26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2" name="Google Shape;242;p26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3" name="Google Shape;243;p26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4" name="Google Shape;244;p26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27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50" name="Google Shape;250;p27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2" name="Google Shape;252;p27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53" name="Google Shape;253;p27"/>
          <p:cNvCxnSpPr>
            <a:stCxn id="251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7"/>
          <p:cNvCxnSpPr>
            <a:stCxn id="252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7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7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27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58" name="Google Shape;258;p27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59" name="Google Shape;259;p27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0" name="Google Shape;260;p27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28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66" name="Google Shape;266;p28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8" name="Google Shape;268;p28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69" name="Google Shape;269;p28"/>
          <p:cNvCxnSpPr>
            <a:stCxn id="267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8"/>
          <p:cNvCxnSpPr>
            <a:stCxn id="268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8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28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3" name="Google Shape;273;p28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4" name="Google Shape;274;p28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5" name="Google Shape;275;p28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6" name="Google Shape;276;p28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9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82" name="Google Shape;282;p29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4" name="Google Shape;284;p29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85" name="Google Shape;285;p29"/>
          <p:cNvCxnSpPr>
            <a:stCxn id="283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29"/>
          <p:cNvCxnSpPr>
            <a:stCxn id="284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9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29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29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0" name="Google Shape;290;p29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1" name="Google Shape;291;p29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2" name="Google Shape;292;p29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30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98" name="Google Shape;298;p30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0" name="Google Shape;300;p30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301" name="Google Shape;301;p30"/>
          <p:cNvCxnSpPr>
            <a:stCxn id="299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0"/>
          <p:cNvCxnSpPr>
            <a:stCxn id="300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0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30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Google Shape;305;p30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06" name="Google Shape;306;p30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07" name="Google Shape;307;p30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08" name="Google Shape;308;p30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Google Shape;313;p31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14" name="Google Shape;314;p31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6" name="Google Shape;316;p31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317" name="Google Shape;317;p31"/>
          <p:cNvCxnSpPr>
            <a:stCxn id="315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1"/>
          <p:cNvCxnSpPr>
            <a:stCxn id="316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1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31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1" name="Google Shape;321;p31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22" name="Google Shape;322;p31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23" name="Google Shape;323;p31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24" name="Google Shape;324;p31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"/>
              <a:t>ワークシートの記入例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32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30" name="Google Shape;330;p32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2" name="Google Shape;332;p32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333" name="Google Shape;333;p32"/>
          <p:cNvCxnSpPr>
            <a:stCxn id="331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2"/>
          <p:cNvCxnSpPr>
            <a:stCxn id="332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2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6" name="Google Shape;336;p32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32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8" name="Google Shape;338;p32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9" name="Google Shape;339;p32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0" name="Google Shape;340;p32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33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46" name="Google Shape;346;p33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8" name="Google Shape;348;p33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349" name="Google Shape;349;p33"/>
          <p:cNvCxnSpPr>
            <a:stCxn id="347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3"/>
          <p:cNvCxnSpPr>
            <a:stCxn id="348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33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2" name="Google Shape;352;p33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3" name="Google Shape;353;p33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4" name="Google Shape;354;p33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5" name="Google Shape;355;p33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6" name="Google Shape;356;p33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Google Shape;361;p34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62" name="Google Shape;362;p34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4" name="Google Shape;364;p34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365" name="Google Shape;365;p34"/>
          <p:cNvCxnSpPr>
            <a:stCxn id="363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4"/>
          <p:cNvCxnSpPr>
            <a:stCxn id="364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4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34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9" name="Google Shape;369;p34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0" name="Google Shape;370;p34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1" name="Google Shape;371;p34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2" name="Google Shape;372;p34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Google Shape;377;p35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78" name="Google Shape;378;p35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0" name="Google Shape;380;p35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381" name="Google Shape;381;p35"/>
          <p:cNvCxnSpPr>
            <a:stCxn id="379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35"/>
          <p:cNvCxnSpPr>
            <a:stCxn id="380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35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35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5" name="Google Shape;385;p35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86" name="Google Shape;386;p35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87" name="Google Shape;387;p35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88" name="Google Shape;388;p35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Google Shape;393;p36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94" name="Google Shape;394;p36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6" name="Google Shape;396;p36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397" name="Google Shape;397;p36"/>
          <p:cNvCxnSpPr>
            <a:stCxn id="395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36"/>
          <p:cNvCxnSpPr>
            <a:stCxn id="396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36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36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36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2" name="Google Shape;402;p36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3" name="Google Shape;403;p36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4" name="Google Shape;404;p36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Google Shape;409;p37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410" name="Google Shape;410;p37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1" name="Google Shape;411;p37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2" name="Google Shape;412;p37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413" name="Google Shape;413;p37"/>
          <p:cNvCxnSpPr>
            <a:stCxn id="411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37"/>
          <p:cNvCxnSpPr>
            <a:stCxn id="412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37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37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7" name="Google Shape;417;p37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8" name="Google Shape;418;p37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9" name="Google Shape;419;p37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0" name="Google Shape;420;p37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5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 たこ</a:t>
                      </a: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r>
                        <a:rPr lang="ja" sz="1000"/>
                        <a:t>タコちゃん、ラッチくん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r>
                        <a:rPr lang="ja" sz="1000"/>
                        <a:t>QRコード決済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66" name="Google Shape;66;p15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180850" y="1343102"/>
            <a:ext cx="1392000" cy="476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クライアント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スマホ</a:t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5573825" y="1344600"/>
            <a:ext cx="1392000" cy="476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サーバー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決済会社</a:t>
            </a:r>
            <a:endParaRPr/>
          </a:p>
        </p:txBody>
      </p:sp>
      <p:cxnSp>
        <p:nvCxnSpPr>
          <p:cNvPr id="69" name="Google Shape;69;p15"/>
          <p:cNvCxnSpPr>
            <a:stCxn id="67" idx="2"/>
          </p:cNvCxnSpPr>
          <p:nvPr/>
        </p:nvCxnSpPr>
        <p:spPr>
          <a:xfrm flipH="1">
            <a:off x="2876250" y="1819802"/>
            <a:ext cx="600" cy="31659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5"/>
          <p:cNvCxnSpPr>
            <a:stCxn id="68" idx="2"/>
          </p:cNvCxnSpPr>
          <p:nvPr/>
        </p:nvCxnSpPr>
        <p:spPr>
          <a:xfrm>
            <a:off x="6269825" y="1821300"/>
            <a:ext cx="11700" cy="31458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5"/>
          <p:cNvCxnSpPr/>
          <p:nvPr/>
        </p:nvCxnSpPr>
        <p:spPr>
          <a:xfrm>
            <a:off x="2876150" y="3283150"/>
            <a:ext cx="3429900" cy="204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5"/>
          <p:cNvCxnSpPr/>
          <p:nvPr/>
        </p:nvCxnSpPr>
        <p:spPr>
          <a:xfrm rot="10800000">
            <a:off x="2889675" y="3540925"/>
            <a:ext cx="3405300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/>
          <p:nvPr/>
        </p:nvSpPr>
        <p:spPr>
          <a:xfrm>
            <a:off x="936150" y="203157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①店名のQRコードを読み取る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②代金をユーザーが入力する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⑥決済結果を受信して表示する</a:t>
            </a:r>
            <a:endParaRPr sz="1100"/>
          </a:p>
        </p:txBody>
      </p:sp>
      <p:sp>
        <p:nvSpPr>
          <p:cNvPr id="74" name="Google Shape;74;p15"/>
          <p:cNvSpPr/>
          <p:nvPr/>
        </p:nvSpPr>
        <p:spPr>
          <a:xfrm>
            <a:off x="6539250" y="203157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</a:rPr>
              <a:t>④店名と代金を受信する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</a:rPr>
              <a:t>⑤残高が代金より多いなら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ja" sz="1100">
                <a:solidFill>
                  <a:schemeClr val="dk1"/>
                </a:solidFill>
              </a:rPr>
              <a:t>残高から代金を引く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ja" sz="1100">
                <a:solidFill>
                  <a:schemeClr val="dk1"/>
                </a:solidFill>
              </a:rPr>
              <a:t>支払い後の残高をユーザーに送信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</a:rPr>
              <a:t>でなければ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ja" sz="1100">
                <a:solidFill>
                  <a:schemeClr val="dk1"/>
                </a:solidFill>
              </a:rPr>
              <a:t>ユーザーに「残高不足」を送信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097400" y="363777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</a:rPr>
              <a:t>⑤”決済結果を送信</a:t>
            </a:r>
            <a:endParaRPr sz="1100"/>
          </a:p>
        </p:txBody>
      </p:sp>
      <p:sp>
        <p:nvSpPr>
          <p:cNvPr id="76" name="Google Shape;76;p15"/>
          <p:cNvSpPr/>
          <p:nvPr/>
        </p:nvSpPr>
        <p:spPr>
          <a:xfrm>
            <a:off x="3097400" y="203412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</a:rPr>
              <a:t>③店名と代金を送信し、決済をお願い</a:t>
            </a:r>
            <a:endParaRPr sz="11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7124" y="1343100"/>
            <a:ext cx="853210" cy="61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250" y="1344600"/>
            <a:ext cx="476325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88850" y="188350"/>
            <a:ext cx="893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例１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66350"/>
            <a:ext cx="8520600" cy="43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生徒記入用ワークシート</a:t>
            </a:r>
            <a:r>
              <a:rPr lang="ja" sz="2711"/>
              <a:t>（次のスライドから）</a:t>
            </a:r>
            <a:endParaRPr sz="271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【ワークシート作成のポイント】</a:t>
            </a:r>
            <a:endParaRPr sz="2400"/>
          </a:p>
          <a:p>
            <a:pPr indent="-3657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ja" sz="2400"/>
              <a:t>本スライドをクラスで共同編集する。</a:t>
            </a:r>
            <a:endParaRPr sz="2400"/>
          </a:p>
          <a:p>
            <a:pPr indent="-3657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ja" sz="2400"/>
              <a:t>お互いにワークシートを見合い、参考にさせてもらう。</a:t>
            </a:r>
            <a:endParaRPr sz="2400"/>
          </a:p>
          <a:p>
            <a:pPr indent="-3657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ja" sz="2400"/>
              <a:t>自分のスライド以外を勝手に改変しない（書き込む、消すなど）。その他、マナーを守る！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7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90" name="Google Shape;90;p17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2" name="Google Shape;92;p17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cxnSp>
        <p:nvCxnSpPr>
          <p:cNvPr id="93" name="Google Shape;93;p17"/>
          <p:cNvCxnSpPr>
            <a:stCxn id="91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7"/>
          <p:cNvCxnSpPr>
            <a:stCxn id="92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7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7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7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8" name="Google Shape;98;p17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99" name="Google Shape;99;p17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100" name="Google Shape;100;p17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8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06" name="Google Shape;106;p18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8" name="Google Shape;108;p18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109" name="Google Shape;109;p18"/>
          <p:cNvCxnSpPr>
            <a:stCxn id="107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8"/>
          <p:cNvCxnSpPr>
            <a:stCxn id="108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8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8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18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4" name="Google Shape;114;p18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5" name="Google Shape;115;p18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6" name="Google Shape;116;p18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19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22" name="Google Shape;122;p19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4" name="Google Shape;124;p19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125" name="Google Shape;125;p19"/>
          <p:cNvCxnSpPr>
            <a:stCxn id="123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9"/>
          <p:cNvCxnSpPr>
            <a:stCxn id="124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9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9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19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0" name="Google Shape;130;p19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1" name="Google Shape;131;p19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2" name="Google Shape;132;p19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0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38" name="Google Shape;138;p20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0" name="Google Shape;140;p20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141" name="Google Shape;141;p20"/>
          <p:cNvCxnSpPr>
            <a:stCxn id="139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0"/>
          <p:cNvCxnSpPr>
            <a:stCxn id="140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0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0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0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6" name="Google Shape;146;p20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7" name="Google Shape;147;p20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8" name="Google Shape;148;p20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oogle Shape;153;p21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{E7CE04DB-3049-483B-A588-0E620D3AD5AF}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25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班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メンバー：　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4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製品やサービス：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54" name="Google Shape;154;p21"/>
          <p:cNvSpPr txBox="1"/>
          <p:nvPr/>
        </p:nvSpPr>
        <p:spPr>
          <a:xfrm>
            <a:off x="3085500" y="188350"/>
            <a:ext cx="310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双方向通信シーケンス図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2052000" y="1409963"/>
            <a:ext cx="1392000" cy="40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クライアント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6" name="Google Shape;156;p21"/>
          <p:cNvSpPr/>
          <p:nvPr/>
        </p:nvSpPr>
        <p:spPr>
          <a:xfrm>
            <a:off x="5546700" y="1409963"/>
            <a:ext cx="1392000" cy="40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/>
              <a:t>サーバー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157" name="Google Shape;157;p21"/>
          <p:cNvCxnSpPr>
            <a:stCxn id="155" idx="2"/>
          </p:cNvCxnSpPr>
          <p:nvPr/>
        </p:nvCxnSpPr>
        <p:spPr>
          <a:xfrm flipH="1">
            <a:off x="2747400" y="1819763"/>
            <a:ext cx="600" cy="32337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1"/>
          <p:cNvCxnSpPr>
            <a:stCxn id="156" idx="2"/>
          </p:cNvCxnSpPr>
          <p:nvPr/>
        </p:nvCxnSpPr>
        <p:spPr>
          <a:xfrm>
            <a:off x="6242700" y="1819763"/>
            <a:ext cx="11700" cy="3213600"/>
          </a:xfrm>
          <a:prstGeom prst="straightConnector1">
            <a:avLst/>
          </a:prstGeom>
          <a:noFill/>
          <a:ln cap="flat" cmpd="sng" w="28575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1"/>
          <p:cNvCxnSpPr/>
          <p:nvPr/>
        </p:nvCxnSpPr>
        <p:spPr>
          <a:xfrm>
            <a:off x="2754050" y="3310300"/>
            <a:ext cx="34935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1"/>
          <p:cNvCxnSpPr/>
          <p:nvPr/>
        </p:nvCxnSpPr>
        <p:spPr>
          <a:xfrm rot="10800000">
            <a:off x="2767500" y="3574725"/>
            <a:ext cx="3480000" cy="69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1"/>
          <p:cNvSpPr/>
          <p:nvPr/>
        </p:nvSpPr>
        <p:spPr>
          <a:xfrm>
            <a:off x="8635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2" name="Google Shape;162;p21"/>
          <p:cNvSpPr/>
          <p:nvPr/>
        </p:nvSpPr>
        <p:spPr>
          <a:xfrm>
            <a:off x="6466650" y="2082525"/>
            <a:ext cx="1668600" cy="27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処理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3" name="Google Shape;163;p21"/>
          <p:cNvSpPr/>
          <p:nvPr/>
        </p:nvSpPr>
        <p:spPr>
          <a:xfrm>
            <a:off x="3024800" y="3688725"/>
            <a:ext cx="2934300" cy="11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レスポンス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4" name="Google Shape;164;p21"/>
          <p:cNvSpPr/>
          <p:nvPr/>
        </p:nvSpPr>
        <p:spPr>
          <a:xfrm>
            <a:off x="3024800" y="2085077"/>
            <a:ext cx="2934300" cy="1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リクエスト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