
<file path=[Content_Types].xml><?xml version="1.0" encoding="utf-8"?>
<Types xmlns="http://schemas.openxmlformats.org/package/2006/content-types">
  <Default ContentType="image/gif" Extension="gif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CBB85D6E-4874-4761-8F9D-2CB8572A6D8A}">
  <a:tblStyle styleId="{CBB85D6E-4874-4761-8F9D-2CB8572A6D8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8" Type="http://schemas.openxmlformats.org/officeDocument/2006/relationships/slide" Target="slides/slide22.xml"/><Relationship Id="rId27" Type="http://schemas.openxmlformats.org/officeDocument/2006/relationships/slide" Target="slides/slide21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29" Type="http://schemas.openxmlformats.org/officeDocument/2006/relationships/slide" Target="slides/slide23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31" Type="http://schemas.openxmlformats.org/officeDocument/2006/relationships/slide" Target="slides/slide25.xml"/><Relationship Id="rId30" Type="http://schemas.openxmlformats.org/officeDocument/2006/relationships/slide" Target="slides/slide24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3b1dc735a58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3b1dc735a58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3b1dc735a58_0_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3b1dc735a58_0_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3b1dc735a58_0_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3b1dc735a58_0_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b1dc735a58_0_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3b1dc735a58_0_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3b1dc735a58_0_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3b1dc735a58_0_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3b1dc735a58_0_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3b1dc735a58_0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3b1dc735a58_0_3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3b1dc735a58_0_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3b1dc735a58_0_4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3b1dc735a58_0_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3b1dc735a58_0_4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g3b1dc735a58_0_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3b1dc735a58_0_5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3b1dc735a58_0_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9" name="Google Shape;59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3b1dc735a58_0_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7" name="Google Shape;157;g3b1dc735a58_0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3b1dc735a58_0_5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" name="Google Shape;162;g3b1dc735a58_0_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3b1dc735a58_0_6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3b1dc735a58_0_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3b1dc735a58_0_6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3b1dc735a58_0_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3b1dc735a58_0_7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7" name="Google Shape;177;g3b1dc735a58_0_7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3b1dc735a58_0_7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3b1dc735a58_0_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a6299a52dc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a6299a52dc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3a6299a52dc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3a6299a52dc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2ceca2bf041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2ceca2bf04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3a6299a52dc_0_6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3a6299a52dc_0_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b1dc735a58_0_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3b1dc735a58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3b1dc735a58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3b1dc735a58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3b1dc735a58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3b1dc735a58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1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5" name="Google Shape;45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2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8" name="Google Shape;48;p12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7" name="Google Shape;17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0" name="Google Shape;20;p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1" name="Google Shape;21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4" name="Google Shape;24;p6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6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9" name="Google Shape;29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8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2" name="Google Shape;32;p8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3" name="Google Shape;33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9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6" name="Google Shape;36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0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" name="Google Shape;39;p10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0" name="Google Shape;40;p10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1" name="Google Shape;41;p10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2" name="Google Shape;42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5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gif"/><Relationship Id="rId4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lang="ja"/>
              <a:t>計測・制御システム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ja"/>
              <a:t>設計書（ワークシート）</a:t>
            </a:r>
            <a:endParaRPr/>
          </a:p>
        </p:txBody>
      </p:sp>
      <p:sp>
        <p:nvSpPr>
          <p:cNvPr id="56" name="Google Shape;56;p13"/>
          <p:cNvSpPr txBox="1"/>
          <p:nvPr/>
        </p:nvSpPr>
        <p:spPr>
          <a:xfrm>
            <a:off x="120700" y="4630400"/>
            <a:ext cx="1072800" cy="35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rgbClr val="595959"/>
                </a:solidFill>
              </a:rPr>
              <a:t>ver.2_TM</a:t>
            </a:r>
            <a:endParaRPr sz="1200">
              <a:solidFill>
                <a:srgbClr val="595959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9" name="Google Shape;109;p22"/>
          <p:cNvGraphicFramePr/>
          <p:nvPr/>
        </p:nvGraphicFramePr>
        <p:xfrm>
          <a:off x="331900" y="325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{CBB85D6E-4874-4761-8F9D-2CB8572A6D8A}</a:tableStyleId>
              </a:tblPr>
              <a:tblGrid>
                <a:gridCol w="727300"/>
                <a:gridCol w="955625"/>
                <a:gridCol w="2419025"/>
                <a:gridCol w="2132175"/>
                <a:gridCol w="2132175"/>
              </a:tblGrid>
              <a:tr h="44812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班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メンバー：　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カード番号</a:t>
                      </a:r>
                      <a:endParaRPr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計測：             AI：</a:t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制御：　　　通信：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965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解決したい問題：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vMerge="1"/>
              </a:tr>
              <a:tr h="1736500">
                <a:tc gridSpan="3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製品の動作イメージ：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  <a:tc rowSpan="2" hMerge="1"/>
                <a:tc gridSpan="2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プログラム：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</a:tr>
              <a:tr h="1515475">
                <a:tc gridSpan="3" vMerge="1"/>
                <a:tc hMerge="1" vMerge="1"/>
                <a:tc hMerge="1" vMerge="1"/>
                <a:tc gridSpan="2" vMerge="1"/>
                <a:tc hMerge="1" vMerge="1"/>
              </a:tr>
              <a:tr h="388375">
                <a:tc gridSpan="5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製品名：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4" name="Google Shape;114;p23"/>
          <p:cNvGraphicFramePr/>
          <p:nvPr/>
        </p:nvGraphicFramePr>
        <p:xfrm>
          <a:off x="331900" y="325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{CBB85D6E-4874-4761-8F9D-2CB8572A6D8A}</a:tableStyleId>
              </a:tblPr>
              <a:tblGrid>
                <a:gridCol w="727300"/>
                <a:gridCol w="955625"/>
                <a:gridCol w="2419025"/>
                <a:gridCol w="2132175"/>
                <a:gridCol w="2132175"/>
              </a:tblGrid>
              <a:tr h="44812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班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メンバー：　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カード番号</a:t>
                      </a:r>
                      <a:endParaRPr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計測：             AI：</a:t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制御：　　　通信：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965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解決したい問題：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vMerge="1"/>
              </a:tr>
              <a:tr h="1736500">
                <a:tc gridSpan="3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製品の動作イメージ：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  <a:tc rowSpan="2" hMerge="1"/>
                <a:tc gridSpan="2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プログラム：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</a:tr>
              <a:tr h="1515475">
                <a:tc gridSpan="3" vMerge="1"/>
                <a:tc hMerge="1" vMerge="1"/>
                <a:tc hMerge="1" vMerge="1"/>
                <a:tc gridSpan="2" vMerge="1"/>
                <a:tc hMerge="1" vMerge="1"/>
              </a:tr>
              <a:tr h="388375">
                <a:tc gridSpan="5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製品名：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9" name="Google Shape;119;p24"/>
          <p:cNvGraphicFramePr/>
          <p:nvPr/>
        </p:nvGraphicFramePr>
        <p:xfrm>
          <a:off x="331900" y="325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{CBB85D6E-4874-4761-8F9D-2CB8572A6D8A}</a:tableStyleId>
              </a:tblPr>
              <a:tblGrid>
                <a:gridCol w="727300"/>
                <a:gridCol w="955625"/>
                <a:gridCol w="2419025"/>
                <a:gridCol w="2132175"/>
                <a:gridCol w="2132175"/>
              </a:tblGrid>
              <a:tr h="44812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班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メンバー：　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カード番号</a:t>
                      </a:r>
                      <a:endParaRPr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計測：             AI：</a:t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制御：　　　通信：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965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解決したい問題：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vMerge="1"/>
              </a:tr>
              <a:tr h="1736500">
                <a:tc gridSpan="3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製品の動作イメージ：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  <a:tc rowSpan="2" hMerge="1"/>
                <a:tc gridSpan="2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プログラム：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</a:tr>
              <a:tr h="1515475">
                <a:tc gridSpan="3" vMerge="1"/>
                <a:tc hMerge="1" vMerge="1"/>
                <a:tc hMerge="1" vMerge="1"/>
                <a:tc gridSpan="2" vMerge="1"/>
                <a:tc hMerge="1" vMerge="1"/>
              </a:tr>
              <a:tr h="388375">
                <a:tc gridSpan="5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製品名：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4" name="Google Shape;124;p25"/>
          <p:cNvGraphicFramePr/>
          <p:nvPr/>
        </p:nvGraphicFramePr>
        <p:xfrm>
          <a:off x="331900" y="325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{CBB85D6E-4874-4761-8F9D-2CB8572A6D8A}</a:tableStyleId>
              </a:tblPr>
              <a:tblGrid>
                <a:gridCol w="727300"/>
                <a:gridCol w="955625"/>
                <a:gridCol w="2419025"/>
                <a:gridCol w="2132175"/>
                <a:gridCol w="2132175"/>
              </a:tblGrid>
              <a:tr h="44812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班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メンバー：　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カード番号</a:t>
                      </a:r>
                      <a:endParaRPr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計測：             AI：</a:t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制御：　　　通信：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965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解決したい問題：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vMerge="1"/>
              </a:tr>
              <a:tr h="1736500">
                <a:tc gridSpan="3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製品の動作イメージ：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  <a:tc rowSpan="2" hMerge="1"/>
                <a:tc gridSpan="2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プログラム：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</a:tr>
              <a:tr h="1515475">
                <a:tc gridSpan="3" vMerge="1"/>
                <a:tc hMerge="1" vMerge="1"/>
                <a:tc hMerge="1" vMerge="1"/>
                <a:tc gridSpan="2" vMerge="1"/>
                <a:tc hMerge="1" vMerge="1"/>
              </a:tr>
              <a:tr h="388375">
                <a:tc gridSpan="5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製品名：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9" name="Google Shape;129;p26"/>
          <p:cNvGraphicFramePr/>
          <p:nvPr/>
        </p:nvGraphicFramePr>
        <p:xfrm>
          <a:off x="331900" y="325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{CBB85D6E-4874-4761-8F9D-2CB8572A6D8A}</a:tableStyleId>
              </a:tblPr>
              <a:tblGrid>
                <a:gridCol w="727300"/>
                <a:gridCol w="955625"/>
                <a:gridCol w="2419025"/>
                <a:gridCol w="2132175"/>
                <a:gridCol w="2132175"/>
              </a:tblGrid>
              <a:tr h="44812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班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メンバー：　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カード番号</a:t>
                      </a:r>
                      <a:endParaRPr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計測：             AI：</a:t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制御：　　　通信：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965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解決したい問題：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vMerge="1"/>
              </a:tr>
              <a:tr h="1736500">
                <a:tc gridSpan="3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製品の動作イメージ：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  <a:tc rowSpan="2" hMerge="1"/>
                <a:tc gridSpan="2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プログラム：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</a:tr>
              <a:tr h="1515475">
                <a:tc gridSpan="3" vMerge="1"/>
                <a:tc hMerge="1" vMerge="1"/>
                <a:tc hMerge="1" vMerge="1"/>
                <a:tc gridSpan="2" vMerge="1"/>
                <a:tc hMerge="1" vMerge="1"/>
              </a:tr>
              <a:tr h="388375">
                <a:tc gridSpan="5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製品名：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4" name="Google Shape;134;p27"/>
          <p:cNvGraphicFramePr/>
          <p:nvPr/>
        </p:nvGraphicFramePr>
        <p:xfrm>
          <a:off x="331900" y="325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{CBB85D6E-4874-4761-8F9D-2CB8572A6D8A}</a:tableStyleId>
              </a:tblPr>
              <a:tblGrid>
                <a:gridCol w="727300"/>
                <a:gridCol w="955625"/>
                <a:gridCol w="2419025"/>
                <a:gridCol w="2132175"/>
                <a:gridCol w="2132175"/>
              </a:tblGrid>
              <a:tr h="44812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班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メンバー：　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カード番号</a:t>
                      </a:r>
                      <a:endParaRPr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計測：             AI：</a:t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制御：　　　通信：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965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解決したい問題：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vMerge="1"/>
              </a:tr>
              <a:tr h="1736500">
                <a:tc gridSpan="3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製品の動作イメージ：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  <a:tc rowSpan="2" hMerge="1"/>
                <a:tc gridSpan="2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プログラム：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</a:tr>
              <a:tr h="1515475">
                <a:tc gridSpan="3" vMerge="1"/>
                <a:tc hMerge="1" vMerge="1"/>
                <a:tc hMerge="1" vMerge="1"/>
                <a:tc gridSpan="2" vMerge="1"/>
                <a:tc hMerge="1" vMerge="1"/>
              </a:tr>
              <a:tr h="388375">
                <a:tc gridSpan="5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製品名：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9" name="Google Shape;139;p28"/>
          <p:cNvGraphicFramePr/>
          <p:nvPr/>
        </p:nvGraphicFramePr>
        <p:xfrm>
          <a:off x="331900" y="325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{CBB85D6E-4874-4761-8F9D-2CB8572A6D8A}</a:tableStyleId>
              </a:tblPr>
              <a:tblGrid>
                <a:gridCol w="727300"/>
                <a:gridCol w="955625"/>
                <a:gridCol w="2419025"/>
                <a:gridCol w="2132175"/>
                <a:gridCol w="2132175"/>
              </a:tblGrid>
              <a:tr h="44812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班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メンバー：　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カード番号</a:t>
                      </a:r>
                      <a:endParaRPr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計測：             AI：</a:t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制御：　　　通信：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965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解決したい問題：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vMerge="1"/>
              </a:tr>
              <a:tr h="1736500">
                <a:tc gridSpan="3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製品の動作イメージ：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  <a:tc rowSpan="2" hMerge="1"/>
                <a:tc gridSpan="2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プログラム：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</a:tr>
              <a:tr h="1515475">
                <a:tc gridSpan="3" vMerge="1"/>
                <a:tc hMerge="1" vMerge="1"/>
                <a:tc hMerge="1" vMerge="1"/>
                <a:tc gridSpan="2" vMerge="1"/>
                <a:tc hMerge="1" vMerge="1"/>
              </a:tr>
              <a:tr h="388375">
                <a:tc gridSpan="5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製品名：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4" name="Google Shape;144;p29"/>
          <p:cNvGraphicFramePr/>
          <p:nvPr/>
        </p:nvGraphicFramePr>
        <p:xfrm>
          <a:off x="331900" y="325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{CBB85D6E-4874-4761-8F9D-2CB8572A6D8A}</a:tableStyleId>
              </a:tblPr>
              <a:tblGrid>
                <a:gridCol w="727300"/>
                <a:gridCol w="955625"/>
                <a:gridCol w="2419025"/>
                <a:gridCol w="2132175"/>
                <a:gridCol w="2132175"/>
              </a:tblGrid>
              <a:tr h="44812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班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メンバー：　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カード番号</a:t>
                      </a:r>
                      <a:endParaRPr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計測：             AI：</a:t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制御：　　　通信：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965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解決したい問題：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vMerge="1"/>
              </a:tr>
              <a:tr h="1736500">
                <a:tc gridSpan="3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製品の動作イメージ：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  <a:tc rowSpan="2" hMerge="1"/>
                <a:tc gridSpan="2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プログラム：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</a:tr>
              <a:tr h="1515475">
                <a:tc gridSpan="3" vMerge="1"/>
                <a:tc hMerge="1" vMerge="1"/>
                <a:tc hMerge="1" vMerge="1"/>
                <a:tc gridSpan="2" vMerge="1"/>
                <a:tc hMerge="1" vMerge="1"/>
              </a:tr>
              <a:tr h="388375">
                <a:tc gridSpan="5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製品名：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9" name="Google Shape;149;p30"/>
          <p:cNvGraphicFramePr/>
          <p:nvPr/>
        </p:nvGraphicFramePr>
        <p:xfrm>
          <a:off x="331900" y="325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{CBB85D6E-4874-4761-8F9D-2CB8572A6D8A}</a:tableStyleId>
              </a:tblPr>
              <a:tblGrid>
                <a:gridCol w="727300"/>
                <a:gridCol w="955625"/>
                <a:gridCol w="2419025"/>
                <a:gridCol w="2132175"/>
                <a:gridCol w="2132175"/>
              </a:tblGrid>
              <a:tr h="44812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班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メンバー：　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カード番号</a:t>
                      </a:r>
                      <a:endParaRPr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計測：             AI：</a:t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制御：　　　通信：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965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解決したい問題：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vMerge="1"/>
              </a:tr>
              <a:tr h="1736500">
                <a:tc gridSpan="3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製品の動作イメージ：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  <a:tc rowSpan="2" hMerge="1"/>
                <a:tc gridSpan="2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プログラム：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</a:tr>
              <a:tr h="1515475">
                <a:tc gridSpan="3" vMerge="1"/>
                <a:tc hMerge="1" vMerge="1"/>
                <a:tc hMerge="1" vMerge="1"/>
                <a:tc gridSpan="2" vMerge="1"/>
                <a:tc hMerge="1" vMerge="1"/>
              </a:tr>
              <a:tr h="388375">
                <a:tc gridSpan="5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製品名：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4" name="Google Shape;154;p31"/>
          <p:cNvGraphicFramePr/>
          <p:nvPr/>
        </p:nvGraphicFramePr>
        <p:xfrm>
          <a:off x="331900" y="325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{CBB85D6E-4874-4761-8F9D-2CB8572A6D8A}</a:tableStyleId>
              </a:tblPr>
              <a:tblGrid>
                <a:gridCol w="727300"/>
                <a:gridCol w="955625"/>
                <a:gridCol w="2419025"/>
                <a:gridCol w="2132175"/>
                <a:gridCol w="2132175"/>
              </a:tblGrid>
              <a:tr h="44812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班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メンバー：　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カード番号</a:t>
                      </a:r>
                      <a:endParaRPr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計測：             AI：</a:t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制御：　　　通信：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965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解決したい問題：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vMerge="1"/>
              </a:tr>
              <a:tr h="1736500">
                <a:tc gridSpan="3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製品の動作イメージ：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  <a:tc rowSpan="2" hMerge="1"/>
                <a:tc gridSpan="2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プログラム：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</a:tr>
              <a:tr h="1515475">
                <a:tc gridSpan="3" vMerge="1"/>
                <a:tc hMerge="1" vMerge="1"/>
                <a:tc hMerge="1" vMerge="1"/>
                <a:tc gridSpan="2" vMerge="1"/>
                <a:tc hMerge="1" vMerge="1"/>
              </a:tr>
              <a:tr h="388375">
                <a:tc gridSpan="5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製品名：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ja"/>
              <a:t>設計書（ワークシート）の記入例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9" name="Google Shape;159;p32"/>
          <p:cNvGraphicFramePr/>
          <p:nvPr/>
        </p:nvGraphicFramePr>
        <p:xfrm>
          <a:off x="331900" y="325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{CBB85D6E-4874-4761-8F9D-2CB8572A6D8A}</a:tableStyleId>
              </a:tblPr>
              <a:tblGrid>
                <a:gridCol w="727300"/>
                <a:gridCol w="955625"/>
                <a:gridCol w="2419025"/>
                <a:gridCol w="2132175"/>
                <a:gridCol w="2132175"/>
              </a:tblGrid>
              <a:tr h="44812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班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メンバー：　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カード番号</a:t>
                      </a:r>
                      <a:endParaRPr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計測：             AI：</a:t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制御：　　　通信：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965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解決したい問題：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vMerge="1"/>
              </a:tr>
              <a:tr h="1736500">
                <a:tc gridSpan="3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製品の動作イメージ：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  <a:tc rowSpan="2" hMerge="1"/>
                <a:tc gridSpan="2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プログラム：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</a:tr>
              <a:tr h="1515475">
                <a:tc gridSpan="3" vMerge="1"/>
                <a:tc hMerge="1" vMerge="1"/>
                <a:tc hMerge="1" vMerge="1"/>
                <a:tc gridSpan="2" vMerge="1"/>
                <a:tc hMerge="1" vMerge="1"/>
              </a:tr>
              <a:tr h="388375">
                <a:tc gridSpan="5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製品名：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4" name="Google Shape;164;p33"/>
          <p:cNvGraphicFramePr/>
          <p:nvPr/>
        </p:nvGraphicFramePr>
        <p:xfrm>
          <a:off x="331900" y="325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{CBB85D6E-4874-4761-8F9D-2CB8572A6D8A}</a:tableStyleId>
              </a:tblPr>
              <a:tblGrid>
                <a:gridCol w="727300"/>
                <a:gridCol w="955625"/>
                <a:gridCol w="2419025"/>
                <a:gridCol w="2132175"/>
                <a:gridCol w="2132175"/>
              </a:tblGrid>
              <a:tr h="44812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班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メンバー：　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カード番号</a:t>
                      </a:r>
                      <a:endParaRPr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計測：             AI：</a:t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制御：　　　通信：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965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解決したい問題：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vMerge="1"/>
              </a:tr>
              <a:tr h="1736500">
                <a:tc gridSpan="3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製品の動作イメージ：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  <a:tc rowSpan="2" hMerge="1"/>
                <a:tc gridSpan="2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プログラム：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</a:tr>
              <a:tr h="1515475">
                <a:tc gridSpan="3" vMerge="1"/>
                <a:tc hMerge="1" vMerge="1"/>
                <a:tc hMerge="1" vMerge="1"/>
                <a:tc gridSpan="2" vMerge="1"/>
                <a:tc hMerge="1" vMerge="1"/>
              </a:tr>
              <a:tr h="388375">
                <a:tc gridSpan="5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製品名：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9" name="Google Shape;169;p34"/>
          <p:cNvGraphicFramePr/>
          <p:nvPr/>
        </p:nvGraphicFramePr>
        <p:xfrm>
          <a:off x="331900" y="325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{CBB85D6E-4874-4761-8F9D-2CB8572A6D8A}</a:tableStyleId>
              </a:tblPr>
              <a:tblGrid>
                <a:gridCol w="727300"/>
                <a:gridCol w="955625"/>
                <a:gridCol w="2419025"/>
                <a:gridCol w="2132175"/>
                <a:gridCol w="2132175"/>
              </a:tblGrid>
              <a:tr h="44812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班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メンバー：　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カード番号</a:t>
                      </a:r>
                      <a:endParaRPr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計測：             AI：</a:t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制御：　　　通信：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965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解決したい問題：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vMerge="1"/>
              </a:tr>
              <a:tr h="1736500">
                <a:tc gridSpan="3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製品の動作イメージ：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  <a:tc rowSpan="2" hMerge="1"/>
                <a:tc gridSpan="2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プログラム：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</a:tr>
              <a:tr h="1515475">
                <a:tc gridSpan="3" vMerge="1"/>
                <a:tc hMerge="1" vMerge="1"/>
                <a:tc hMerge="1" vMerge="1"/>
                <a:tc gridSpan="2" vMerge="1"/>
                <a:tc hMerge="1" vMerge="1"/>
              </a:tr>
              <a:tr h="388375">
                <a:tc gridSpan="5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製品名：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" name="Google Shape;174;p35"/>
          <p:cNvGraphicFramePr/>
          <p:nvPr/>
        </p:nvGraphicFramePr>
        <p:xfrm>
          <a:off x="331900" y="325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{CBB85D6E-4874-4761-8F9D-2CB8572A6D8A}</a:tableStyleId>
              </a:tblPr>
              <a:tblGrid>
                <a:gridCol w="727300"/>
                <a:gridCol w="955625"/>
                <a:gridCol w="2419025"/>
                <a:gridCol w="2132175"/>
                <a:gridCol w="2132175"/>
              </a:tblGrid>
              <a:tr h="44812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班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メンバー：　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カード番号</a:t>
                      </a:r>
                      <a:endParaRPr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計測：             AI：</a:t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制御：　　　通信：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965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解決したい問題：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vMerge="1"/>
              </a:tr>
              <a:tr h="1736500">
                <a:tc gridSpan="3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製品の動作イメージ：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  <a:tc rowSpan="2" hMerge="1"/>
                <a:tc gridSpan="2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プログラム：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</a:tr>
              <a:tr h="1515475">
                <a:tc gridSpan="3" vMerge="1"/>
                <a:tc hMerge="1" vMerge="1"/>
                <a:tc hMerge="1" vMerge="1"/>
                <a:tc gridSpan="2" vMerge="1"/>
                <a:tc hMerge="1" vMerge="1"/>
              </a:tr>
              <a:tr h="388375">
                <a:tc gridSpan="5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製品名：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9" name="Google Shape;179;p36"/>
          <p:cNvGraphicFramePr/>
          <p:nvPr/>
        </p:nvGraphicFramePr>
        <p:xfrm>
          <a:off x="331900" y="325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{CBB85D6E-4874-4761-8F9D-2CB8572A6D8A}</a:tableStyleId>
              </a:tblPr>
              <a:tblGrid>
                <a:gridCol w="727300"/>
                <a:gridCol w="955625"/>
                <a:gridCol w="2419025"/>
                <a:gridCol w="2132175"/>
                <a:gridCol w="2132175"/>
              </a:tblGrid>
              <a:tr h="44812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班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メンバー：　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カード番号</a:t>
                      </a:r>
                      <a:endParaRPr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計測：             AI：</a:t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制御：　　　通信：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965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解決したい問題：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vMerge="1"/>
              </a:tr>
              <a:tr h="1736500">
                <a:tc gridSpan="3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製品の動作イメージ：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  <a:tc rowSpan="2" hMerge="1"/>
                <a:tc gridSpan="2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プログラム：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</a:tr>
              <a:tr h="1515475">
                <a:tc gridSpan="3" vMerge="1"/>
                <a:tc hMerge="1" vMerge="1"/>
                <a:tc hMerge="1" vMerge="1"/>
                <a:tc gridSpan="2" vMerge="1"/>
                <a:tc hMerge="1" vMerge="1"/>
              </a:tr>
              <a:tr h="388375">
                <a:tc gridSpan="5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製品名：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4" name="Google Shape;184;p37"/>
          <p:cNvGraphicFramePr/>
          <p:nvPr/>
        </p:nvGraphicFramePr>
        <p:xfrm>
          <a:off x="331900" y="325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{CBB85D6E-4874-4761-8F9D-2CB8572A6D8A}</a:tableStyleId>
              </a:tblPr>
              <a:tblGrid>
                <a:gridCol w="727300"/>
                <a:gridCol w="955625"/>
                <a:gridCol w="2419025"/>
                <a:gridCol w="2132175"/>
                <a:gridCol w="2132175"/>
              </a:tblGrid>
              <a:tr h="44812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班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メンバー：　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カード番号</a:t>
                      </a:r>
                      <a:endParaRPr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計測：             AI：</a:t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制御：　　　通信：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965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解決したい問題：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vMerge="1"/>
              </a:tr>
              <a:tr h="1736500">
                <a:tc gridSpan="3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製品の動作イメージ：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  <a:tc rowSpan="2" hMerge="1"/>
                <a:tc gridSpan="2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プログラム：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</a:tr>
              <a:tr h="1515475">
                <a:tc gridSpan="3" vMerge="1"/>
                <a:tc hMerge="1" vMerge="1"/>
                <a:tc hMerge="1" vMerge="1"/>
                <a:tc gridSpan="2" vMerge="1"/>
                <a:tc hMerge="1" vMerge="1"/>
              </a:tr>
              <a:tr h="388375">
                <a:tc gridSpan="5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製品名：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6" name="Google Shape;66;p15"/>
          <p:cNvGraphicFramePr/>
          <p:nvPr/>
        </p:nvGraphicFramePr>
        <p:xfrm>
          <a:off x="331900" y="325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{CBB85D6E-4874-4761-8F9D-2CB8572A6D8A}</a:tableStyleId>
              </a:tblPr>
              <a:tblGrid>
                <a:gridCol w="727300"/>
                <a:gridCol w="955625"/>
                <a:gridCol w="2419025"/>
                <a:gridCol w="2132175"/>
                <a:gridCol w="2132175"/>
              </a:tblGrid>
              <a:tr h="44812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3 班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メンバー：タコちゃん, ラッチくん　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カード番号</a:t>
                      </a:r>
                      <a:endParaRPr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計測： 02          AI：</a:t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制御： 02   　通信：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965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解決したい問題：目の見えない人が危険な場所に気付きにくい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vMerge="1"/>
              </a:tr>
              <a:tr h="1736500">
                <a:tc gridSpan="3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製品の動作イメージ：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  <a:tc rowSpan="2" hMerge="1"/>
                <a:tc gridSpan="2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プログラム：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</a:tr>
              <a:tr h="1515475">
                <a:tc gridSpan="3" vMerge="1"/>
                <a:tc hMerge="1" vMerge="1"/>
                <a:tc hMerge="1" vMerge="1"/>
                <a:tc gridSpan="2" vMerge="1"/>
                <a:tc hMerge="1" vMerge="1"/>
              </a:tr>
              <a:tr h="388375">
                <a:tc gridSpan="5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製品名：危険回避アナウンスシステム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hMerge="1"/>
              </a:tr>
            </a:tbl>
          </a:graphicData>
        </a:graphic>
      </p:graphicFrame>
      <p:pic>
        <p:nvPicPr>
          <p:cNvPr id="67" name="Google Shape;67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84901" y="1911187"/>
            <a:ext cx="2414575" cy="2430701"/>
          </a:xfrm>
          <a:prstGeom prst="rect">
            <a:avLst/>
          </a:prstGeom>
          <a:noFill/>
          <a:ln>
            <a:noFill/>
          </a:ln>
        </p:spPr>
      </p:pic>
      <p:pic>
        <p:nvPicPr>
          <p:cNvPr id="68" name="Google Shape;68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394550" y="1720250"/>
            <a:ext cx="2190600" cy="2666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3" name="Google Shape;73;p16"/>
          <p:cNvGraphicFramePr/>
          <p:nvPr/>
        </p:nvGraphicFramePr>
        <p:xfrm>
          <a:off x="331900" y="325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{CBB85D6E-4874-4761-8F9D-2CB8572A6D8A}</a:tableStyleId>
              </a:tblPr>
              <a:tblGrid>
                <a:gridCol w="727300"/>
                <a:gridCol w="955625"/>
                <a:gridCol w="2419025"/>
                <a:gridCol w="2132175"/>
                <a:gridCol w="2132175"/>
              </a:tblGrid>
              <a:tr h="44812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4 班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メンバー：　アカちゃん、タコくん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カード番号</a:t>
                      </a:r>
                      <a:endParaRPr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計測： 11          AI：</a:t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制御： 01  　通信：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965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解決したい</a:t>
                      </a:r>
                      <a:r>
                        <a:rPr lang="ja"/>
                        <a:t>問題</a:t>
                      </a:r>
                      <a:r>
                        <a:rPr lang="ja"/>
                        <a:t>：</a:t>
                      </a:r>
                      <a:r>
                        <a:rPr lang="ja" sz="1300"/>
                        <a:t>友達としゃべっていると、ついつい声が大きくなってしまう。</a:t>
                      </a:r>
                      <a:endParaRPr sz="1300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vMerge="1"/>
              </a:tr>
              <a:tr h="1736500">
                <a:tc gridSpan="3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製品の動作イメージ：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  <a:tc rowSpan="2" hMerge="1"/>
                <a:tc gridSpan="2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プログラム：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</a:tr>
              <a:tr h="1515475">
                <a:tc gridSpan="3" vMerge="1"/>
                <a:tc hMerge="1" vMerge="1"/>
                <a:tc hMerge="1" vMerge="1"/>
                <a:tc gridSpan="2" vMerge="1"/>
                <a:tc hMerge="1" vMerge="1"/>
              </a:tr>
              <a:tr h="388375">
                <a:tc gridSpan="5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製品名：盛り下げくん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hMerge="1"/>
              </a:tr>
            </a:tbl>
          </a:graphicData>
        </a:graphic>
      </p:graphicFrame>
      <p:pic>
        <p:nvPicPr>
          <p:cNvPr id="74" name="Google Shape;74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38750" y="1871144"/>
            <a:ext cx="1357500" cy="1639254"/>
          </a:xfrm>
          <a:prstGeom prst="rect">
            <a:avLst/>
          </a:prstGeom>
          <a:noFill/>
          <a:ln>
            <a:noFill/>
          </a:ln>
        </p:spPr>
      </p:pic>
      <p:sp>
        <p:nvSpPr>
          <p:cNvPr id="75" name="Google Shape;75;p16"/>
          <p:cNvSpPr/>
          <p:nvPr/>
        </p:nvSpPr>
        <p:spPr>
          <a:xfrm>
            <a:off x="1032175" y="4035313"/>
            <a:ext cx="1136700" cy="3114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7F6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ja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盛り下げくん</a:t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" name="Google Shape;76;p16"/>
          <p:cNvSpPr/>
          <p:nvPr/>
        </p:nvSpPr>
        <p:spPr>
          <a:xfrm>
            <a:off x="2496250" y="4035313"/>
            <a:ext cx="1357500" cy="311400"/>
          </a:xfrm>
          <a:prstGeom prst="wedgeRoundRectCallout">
            <a:avLst>
              <a:gd fmla="val -71179" name="adj1"/>
              <a:gd fmla="val 8984" name="adj2"/>
              <a:gd fmla="val 0" name="adj3"/>
            </a:avLst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ja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しー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" name="Google Shape;77;p16"/>
          <p:cNvSpPr/>
          <p:nvPr/>
        </p:nvSpPr>
        <p:spPr>
          <a:xfrm>
            <a:off x="2877850" y="3564763"/>
            <a:ext cx="411300" cy="367500"/>
          </a:xfrm>
          <a:prstGeom prst="sun">
            <a:avLst>
              <a:gd fmla="val 25000" name="adj"/>
            </a:avLst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Google Shape;78;p16"/>
          <p:cNvSpPr txBox="1"/>
          <p:nvPr/>
        </p:nvSpPr>
        <p:spPr>
          <a:xfrm>
            <a:off x="977750" y="3676663"/>
            <a:ext cx="1357500" cy="31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ja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うるさいと...</a:t>
            </a:r>
            <a:endParaRPr b="0" i="0" sz="14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9" name="Google Shape;79;p1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466075" y="1617350"/>
            <a:ext cx="1964550" cy="2797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7"/>
          <p:cNvSpPr txBox="1"/>
          <p:nvPr>
            <p:ph type="title"/>
          </p:nvPr>
        </p:nvSpPr>
        <p:spPr>
          <a:xfrm>
            <a:off x="311700" y="466350"/>
            <a:ext cx="8520600" cy="4306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生徒記入用設計書（次のスライドから）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2400"/>
              <a:t>【設計書作成のポイント】</a:t>
            </a:r>
            <a:endParaRPr sz="2400"/>
          </a:p>
          <a:p>
            <a:pPr indent="-36576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ja" sz="2400"/>
              <a:t>本スライドをクラスで共同編集する。</a:t>
            </a:r>
            <a:endParaRPr sz="2400"/>
          </a:p>
          <a:p>
            <a:pPr indent="-36576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ja" sz="2400"/>
              <a:t>ペア（またはチーム）で１枚の設計書ページに記入する。</a:t>
            </a:r>
            <a:endParaRPr sz="2400"/>
          </a:p>
          <a:p>
            <a:pPr indent="-36576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ja" sz="2400"/>
              <a:t>お互いに設計書を見合い、参考にさせてもらう。</a:t>
            </a:r>
            <a:endParaRPr sz="2400"/>
          </a:p>
          <a:p>
            <a:pPr indent="-36576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ja" sz="2400"/>
              <a:t>自分のスライド以外を勝手に改変しない（書き込む、消すなど）。その他、マナーを守る！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9" name="Google Shape;89;p18"/>
          <p:cNvGraphicFramePr/>
          <p:nvPr/>
        </p:nvGraphicFramePr>
        <p:xfrm>
          <a:off x="331900" y="325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{CBB85D6E-4874-4761-8F9D-2CB8572A6D8A}</a:tableStyleId>
              </a:tblPr>
              <a:tblGrid>
                <a:gridCol w="727300"/>
                <a:gridCol w="955625"/>
                <a:gridCol w="2419025"/>
                <a:gridCol w="2132175"/>
                <a:gridCol w="2132175"/>
              </a:tblGrid>
              <a:tr h="44812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班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メンバー：　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カード番号</a:t>
                      </a:r>
                      <a:endParaRPr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計測：             AI：</a:t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制御：　　　通信：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965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解決したい</a:t>
                      </a:r>
                      <a:r>
                        <a:rPr lang="ja"/>
                        <a:t>問題</a:t>
                      </a:r>
                      <a:r>
                        <a:rPr lang="ja"/>
                        <a:t>：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vMerge="1"/>
              </a:tr>
              <a:tr h="1736500">
                <a:tc gridSpan="3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製品の動作イメージ：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  <a:tc rowSpan="2" hMerge="1"/>
                <a:tc gridSpan="2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プログラム：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</a:tr>
              <a:tr h="1515475">
                <a:tc gridSpan="3" vMerge="1"/>
                <a:tc hMerge="1" vMerge="1"/>
                <a:tc hMerge="1" vMerge="1"/>
                <a:tc gridSpan="2" vMerge="1"/>
                <a:tc hMerge="1" vMerge="1"/>
              </a:tr>
              <a:tr h="388375">
                <a:tc gridSpan="5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製品名：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4" name="Google Shape;94;p19"/>
          <p:cNvGraphicFramePr/>
          <p:nvPr/>
        </p:nvGraphicFramePr>
        <p:xfrm>
          <a:off x="331900" y="325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{CBB85D6E-4874-4761-8F9D-2CB8572A6D8A}</a:tableStyleId>
              </a:tblPr>
              <a:tblGrid>
                <a:gridCol w="727300"/>
                <a:gridCol w="955625"/>
                <a:gridCol w="2419025"/>
                <a:gridCol w="2132175"/>
                <a:gridCol w="2132175"/>
              </a:tblGrid>
              <a:tr h="44812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班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メンバー：　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カード番号</a:t>
                      </a:r>
                      <a:endParaRPr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計測：             AI：</a:t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制御：　　　通信：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965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解決したい問題：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vMerge="1"/>
              </a:tr>
              <a:tr h="1736500">
                <a:tc gridSpan="3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製品の動作イメージ：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  <a:tc rowSpan="2" hMerge="1"/>
                <a:tc gridSpan="2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プログラム：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</a:tr>
              <a:tr h="1515475">
                <a:tc gridSpan="3" vMerge="1"/>
                <a:tc hMerge="1" vMerge="1"/>
                <a:tc hMerge="1" vMerge="1"/>
                <a:tc gridSpan="2" vMerge="1"/>
                <a:tc hMerge="1" vMerge="1"/>
              </a:tr>
              <a:tr h="388375">
                <a:tc gridSpan="5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製品名：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9" name="Google Shape;99;p20"/>
          <p:cNvGraphicFramePr/>
          <p:nvPr/>
        </p:nvGraphicFramePr>
        <p:xfrm>
          <a:off x="331900" y="325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{CBB85D6E-4874-4761-8F9D-2CB8572A6D8A}</a:tableStyleId>
              </a:tblPr>
              <a:tblGrid>
                <a:gridCol w="727300"/>
                <a:gridCol w="955625"/>
                <a:gridCol w="2419025"/>
                <a:gridCol w="2132175"/>
                <a:gridCol w="2132175"/>
              </a:tblGrid>
              <a:tr h="44812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班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メンバー：　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カード番号</a:t>
                      </a:r>
                      <a:endParaRPr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計測：             AI：</a:t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制御：　　　通信：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965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解決したい問題：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vMerge="1"/>
              </a:tr>
              <a:tr h="1736500">
                <a:tc gridSpan="3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製品の動作イメージ：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  <a:tc rowSpan="2" hMerge="1"/>
                <a:tc gridSpan="2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プログラム：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</a:tr>
              <a:tr h="1515475">
                <a:tc gridSpan="3" vMerge="1"/>
                <a:tc hMerge="1" vMerge="1"/>
                <a:tc hMerge="1" vMerge="1"/>
                <a:tc gridSpan="2" vMerge="1"/>
                <a:tc hMerge="1" vMerge="1"/>
              </a:tr>
              <a:tr h="388375">
                <a:tc gridSpan="5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製品名：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4" name="Google Shape;104;p21"/>
          <p:cNvGraphicFramePr/>
          <p:nvPr/>
        </p:nvGraphicFramePr>
        <p:xfrm>
          <a:off x="331900" y="325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{CBB85D6E-4874-4761-8F9D-2CB8572A6D8A}</a:tableStyleId>
              </a:tblPr>
              <a:tblGrid>
                <a:gridCol w="727300"/>
                <a:gridCol w="955625"/>
                <a:gridCol w="2419025"/>
                <a:gridCol w="2132175"/>
                <a:gridCol w="2132175"/>
              </a:tblGrid>
              <a:tr h="44812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班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メンバー：　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カード番号</a:t>
                      </a:r>
                      <a:endParaRPr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計測：             AI：</a:t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制御：　　　通信：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965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解決したい問題：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vMerge="1"/>
              </a:tr>
              <a:tr h="1736500">
                <a:tc gridSpan="3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製品の動作イメージ：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  <a:tc rowSpan="2" hMerge="1"/>
                <a:tc gridSpan="2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プログラム：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</a:tr>
              <a:tr h="1515475">
                <a:tc gridSpan="3" vMerge="1"/>
                <a:tc hMerge="1" vMerge="1"/>
                <a:tc hMerge="1" vMerge="1"/>
                <a:tc gridSpan="2" vMerge="1"/>
                <a:tc hMerge="1" vMerge="1"/>
              </a:tr>
              <a:tr h="388375">
                <a:tc gridSpan="5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製品名：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