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10692000" cx="7560000"/>
  <p:notesSz cx="6858000" cy="9144000"/>
  <p:embeddedFontLst>
    <p:embeddedFont>
      <p:font typeface="BIZ UDPGothic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E953EF7-FF42-468B-92FB-D5A6C47E1A1A}">
  <a:tblStyle styleId="{5E953EF7-FF42-468B-92FB-D5A6C47E1A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BIZUDPGothic-bold.fntdata"/><Relationship Id="rId10" Type="http://schemas.openxmlformats.org/officeDocument/2006/relationships/slide" Target="slides/slide4.xml"/><Relationship Id="rId32" Type="http://schemas.openxmlformats.org/officeDocument/2006/relationships/font" Target="fonts/BIZUDPGothic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b3720f1678_0_299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b3720f1678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b3720f1678_0_312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b3720f1678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b3720f1678_0_325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b3720f1678_0_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b3720f1678_0_338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b3720f1678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b3720f1678_0_351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b3720f1678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b3720f1678_0_364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b3720f1678_0_3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b3720f1678_0_377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b3720f1678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b3720f1678_0_390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3b3720f1678_0_3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b3720f1678_0_403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b3720f1678_0_4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b3720f1678_0_416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b3720f1678_0_4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b3720f1678_0_429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b3720f1678_0_4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b3720f1678_0_442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b3720f1678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3b3720f1678_0_455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3b3720f1678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3b3720f1678_0_468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3b3720f1678_0_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b3720f1678_0_481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b3720f1678_0_4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b3720f1678_0_494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b3720f1678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4ee2e8acbb_0_37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4ee2e8acb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5413290be2_0_8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5413290be2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ceca2bf041_0_0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ceca2bf0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413290be2_0_47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413290be2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3720f1678_0_260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b3720f1678_0_2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b3720f1678_0_273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b3720f1678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b3720f1678_0_286:notes"/>
          <p:cNvSpPr/>
          <p:nvPr>
            <p:ph idx="2" type="sldImg"/>
          </p:nvPr>
        </p:nvSpPr>
        <p:spPr>
          <a:xfrm>
            <a:off x="2217027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b3720f1678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1" y="1547778"/>
            <a:ext cx="7044600" cy="426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725" lIns="113725" spcFirstLastPara="1" rIns="113725" wrap="square" tIns="113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725" lIns="113725" spcFirstLastPara="1" rIns="113725" wrap="square" tIns="113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indent="-37465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725" lIns="113725" spcFirstLastPara="1" rIns="113725" wrap="square" tIns="1137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indent="-3238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  <a:noFill/>
          <a:ln>
            <a:noFill/>
          </a:ln>
        </p:spPr>
        <p:txBody>
          <a:bodyPr anchorCtr="0" anchor="b" bIns="113725" lIns="113725" spcFirstLastPara="1" rIns="113725" wrap="square" tIns="113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-3746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b="0" i="0" sz="3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>
            <a:lvl1pPr indent="-3746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b="0" i="0" sz="2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gif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91720" y="267000"/>
            <a:ext cx="7044600" cy="2216400"/>
          </a:xfrm>
          <a:prstGeom prst="rect">
            <a:avLst/>
          </a:prstGeom>
          <a:solidFill>
            <a:srgbClr val="5DB608"/>
          </a:solidFill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1" lang="ja" sz="3500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未来づくりのSTEAM体験！</a:t>
            </a:r>
            <a:endParaRPr b="1" sz="3500"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b="1" lang="ja" sz="3500">
                <a:solidFill>
                  <a:schemeClr val="lt1"/>
                </a:solidFill>
                <a:latin typeface="BIZ UDPGothic"/>
                <a:ea typeface="BIZ UDPGothic"/>
                <a:cs typeface="BIZ UDPGothic"/>
                <a:sym typeface="BIZ UDPGothic"/>
              </a:rPr>
              <a:t>企画開発イノベーション×広報体験</a:t>
            </a:r>
            <a:endParaRPr b="1" sz="3500">
              <a:solidFill>
                <a:schemeClr val="lt1"/>
              </a:solidFill>
              <a:latin typeface="BIZ UDPGothic"/>
              <a:ea typeface="BIZ UDPGothic"/>
              <a:cs typeface="BIZ UDPGothic"/>
              <a:sym typeface="BIZ UDP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2066" y="2795803"/>
            <a:ext cx="7044600" cy="16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ja" sz="3100"/>
              <a:t>ワークシート</a:t>
            </a:r>
            <a:endParaRPr sz="3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ja" sz="3100"/>
              <a:t>(製品設計書・広報企画書)</a:t>
            </a:r>
            <a:endParaRPr sz="3100"/>
          </a:p>
        </p:txBody>
      </p:sp>
      <p:pic>
        <p:nvPicPr>
          <p:cNvPr id="56" name="Google Shape;56;p13" title="takocha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701" y="3640576"/>
            <a:ext cx="1226209" cy="1113083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74150" y="10203300"/>
            <a:ext cx="10728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900">
                <a:solidFill>
                  <a:schemeClr val="dk2"/>
                </a:solidFill>
              </a:rPr>
              <a:t>ver.4</a:t>
            </a:r>
            <a:endParaRPr sz="1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2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69" name="Google Shape;169;p22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70" name="Google Shape;170;p22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71" name="Google Shape;171;p22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172" name="Google Shape;172;p22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173" name="Google Shape;173;p22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74" name="Google Shape;174;p22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76" name="Google Shape;176;p22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3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83" name="Google Shape;183;p23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84" name="Google Shape;184;p23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85" name="Google Shape;185;p23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186" name="Google Shape;186;p23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187" name="Google Shape;187;p23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88" name="Google Shape;188;p23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9" name="Google Shape;189;p23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4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97" name="Google Shape;197;p24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98" name="Google Shape;198;p24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99" name="Google Shape;199;p24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200" name="Google Shape;200;p24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201" name="Google Shape;201;p24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02" name="Google Shape;202;p24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3" name="Google Shape;203;p24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205" name="Google Shape;205;p24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11" name="Google Shape;211;p25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212" name="Google Shape;212;p25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13" name="Google Shape;213;p25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214" name="Google Shape;214;p25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215" name="Google Shape;215;p25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16" name="Google Shape;216;p25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17" name="Google Shape;217;p25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18" name="Google Shape;218;p25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219" name="Google Shape;219;p25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6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25" name="Google Shape;225;p26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226" name="Google Shape;226;p26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27" name="Google Shape;227;p26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228" name="Google Shape;228;p26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229" name="Google Shape;229;p26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30" name="Google Shape;230;p26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1" name="Google Shape;231;p26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32" name="Google Shape;232;p26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233" name="Google Shape;233;p26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7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39" name="Google Shape;239;p27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240" name="Google Shape;240;p27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41" name="Google Shape;241;p27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242" name="Google Shape;242;p27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243" name="Google Shape;243;p27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44" name="Google Shape;244;p27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5" name="Google Shape;245;p27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46" name="Google Shape;246;p27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247" name="Google Shape;247;p27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8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53" name="Google Shape;253;p28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254" name="Google Shape;254;p28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55" name="Google Shape;255;p28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256" name="Google Shape;256;p28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257" name="Google Shape;257;p28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58" name="Google Shape;258;p28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9" name="Google Shape;259;p28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60" name="Google Shape;260;p28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261" name="Google Shape;261;p28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9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67" name="Google Shape;267;p29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268" name="Google Shape;268;p29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69" name="Google Shape;269;p29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270" name="Google Shape;270;p29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271" name="Google Shape;271;p29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72" name="Google Shape;272;p29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81" name="Google Shape;281;p30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282" name="Google Shape;282;p30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83" name="Google Shape;283;p30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284" name="Google Shape;284;p30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285" name="Google Shape;285;p30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86" name="Google Shape;286;p30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1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95" name="Google Shape;295;p31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296" name="Google Shape;296;p31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297" name="Google Shape;297;p31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298" name="Google Shape;298;p31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299" name="Google Shape;299;p31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00" name="Google Shape;300;p31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303" name="Google Shape;303;p31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25725" y="1593164"/>
            <a:ext cx="7044600" cy="174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ja"/>
              <a:t>ワークシートの記入例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09" name="Google Shape;309;p32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310" name="Google Shape;310;p32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11" name="Google Shape;311;p32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312" name="Google Shape;312;p32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313" name="Google Shape;313;p32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14" name="Google Shape;314;p32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3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23" name="Google Shape;323;p33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324" name="Google Shape;324;p33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25" name="Google Shape;325;p33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326" name="Google Shape;326;p33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327" name="Google Shape;327;p33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28" name="Google Shape;328;p33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29" name="Google Shape;329;p33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30" name="Google Shape;330;p33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331" name="Google Shape;331;p33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4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37" name="Google Shape;337;p34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338" name="Google Shape;338;p34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39" name="Google Shape;339;p34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340" name="Google Shape;340;p34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341" name="Google Shape;341;p34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42" name="Google Shape;342;p34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44" name="Google Shape;344;p34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345" name="Google Shape;345;p34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51" name="Google Shape;351;p35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352" name="Google Shape;352;p35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53" name="Google Shape;353;p35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354" name="Google Shape;354;p35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355" name="Google Shape;355;p35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56" name="Google Shape;356;p35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57" name="Google Shape;357;p35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58" name="Google Shape;358;p35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359" name="Google Shape;359;p35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6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65" name="Google Shape;365;p36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366" name="Google Shape;366;p36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67" name="Google Shape;367;p36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368" name="Google Shape;368;p36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369" name="Google Shape;369;p36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70" name="Google Shape;370;p36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37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9" name="Google Shape;379;p37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380" name="Google Shape;380;p37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381" name="Google Shape;381;p37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382" name="Google Shape;382;p37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383" name="Google Shape;383;p37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384" name="Google Shape;384;p37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385" name="Google Shape;385;p37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386" name="Google Shape;386;p37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387" name="Google Shape;387;p37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3197876" y="364447"/>
            <a:ext cx="971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記入例１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69" name="Google Shape;69;p15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70" name="Google Shape;70;p15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2488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705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</a:t>
                      </a: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だれ</a:t>
                      </a: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目の見えない人</a:t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危険な場所に気付きにくい。</a:t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目の見えない人でも危険な場所が分かるシステムをつくる。</a:t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人が近づいてきたら「危険です」と言う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計測：09 </a:t>
                      </a:r>
                      <a:r>
                        <a:rPr lang="ja" sz="1000"/>
                        <a:t>近づいた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制御：02 しゃべる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5212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r>
                        <a:rPr lang="ja" sz="1000">
                          <a:solidFill>
                            <a:schemeClr val="dk1"/>
                          </a:solidFill>
                        </a:rPr>
                        <a:t>危険回避アナウンスシステム</a:t>
                      </a:r>
                      <a:endParaRPr b="1" sz="1100"/>
                    </a:p>
                  </a:txBody>
                  <a:tcPr marT="190050" marB="190050" marR="75575" marL="7557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71" name="Google Shape;71;p15"/>
          <p:cNvSpPr txBox="1"/>
          <p:nvPr/>
        </p:nvSpPr>
        <p:spPr>
          <a:xfrm>
            <a:off x="5031988" y="38555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593" y="2077446"/>
            <a:ext cx="2008000" cy="199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4850" y="2077449"/>
            <a:ext cx="1466859" cy="177813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Google Shape;74;p15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特徴1：人を検知したらしゃべる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特徴2：言葉や声を自由に変えられる。色んな場所に設置が可能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特徴3：目の見えない人にも危険をしらせられる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1：見えない危険を、声で知らせる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2：あなたの“目”になる、安心の声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3：気づけない危険に、気づける安心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この製品を使う人：危険な場所がある観光地や施設の管理人さん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その人はどんな気持ちになる？：目の見えない人の危険を予防できて安心。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機能がわかりやすい動画をつくる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機能と購入方法がわかるチラシをつくる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管理人さんは直接購入できないので、管理会社のえらい人に良さがわかるような工夫をする</a:t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19175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r>
                        <a:rPr lang="ja" sz="1000">
                          <a:solidFill>
                            <a:schemeClr val="dk1"/>
                          </a:solidFill>
                        </a:rPr>
                        <a:t>安全ボイス</a:t>
                      </a:r>
                      <a:endParaRPr b="1" sz="1100"/>
                    </a:p>
                  </a:txBody>
                  <a:tcPr marT="190050" marB="190050" marR="75575" marL="75575"/>
                </a:tc>
                <a:tc hMerge="1"/>
                <a:tc hMerge="1"/>
              </a:tr>
            </a:tbl>
          </a:graphicData>
        </a:graphic>
      </p:graphicFrame>
      <p:sp>
        <p:nvSpPr>
          <p:cNvPr id="75" name="Google Shape;75;p15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6" name="Google Shape;76;p15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3班　メンバー：タコちゃん、ラッチくん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2725227" y="6461368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3141801" y="5832872"/>
            <a:ext cx="971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記入例１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/>
        </p:nvSpPr>
        <p:spPr>
          <a:xfrm>
            <a:off x="3294176" y="258347"/>
            <a:ext cx="971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記入例</a:t>
            </a:r>
            <a:r>
              <a:rPr lang="ja" sz="1300">
                <a:solidFill>
                  <a:schemeClr val="dk2"/>
                </a:solidFill>
              </a:rPr>
              <a:t>2</a:t>
            </a:r>
            <a:endParaRPr sz="1300">
              <a:solidFill>
                <a:schemeClr val="dk2"/>
              </a:solidFill>
            </a:endParaRPr>
          </a:p>
        </p:txBody>
      </p:sp>
      <p:sp>
        <p:nvSpPr>
          <p:cNvPr id="86" name="Google Shape;86;p16"/>
          <p:cNvSpPr/>
          <p:nvPr/>
        </p:nvSpPr>
        <p:spPr>
          <a:xfrm>
            <a:off x="0" y="16850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87" name="Google Shape;87;p16"/>
          <p:cNvSpPr txBox="1"/>
          <p:nvPr/>
        </p:nvSpPr>
        <p:spPr>
          <a:xfrm>
            <a:off x="168778" y="16850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88" name="Google Shape;88;p16"/>
          <p:cNvGraphicFramePr/>
          <p:nvPr/>
        </p:nvGraphicFramePr>
        <p:xfrm>
          <a:off x="230800" y="6619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50300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841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授業をしている先生</a:t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班活動の時、生徒同士がしゃべっていると、ついつい声が大きくなってしまう。</a:t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授業中、生徒の声が大きくなりすぎたら、静かにさせる製品を作る。</a:t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>
                          <a:solidFill>
                            <a:schemeClr val="dk1"/>
                          </a:solidFill>
                        </a:rPr>
                        <a:t>音量が大きかったら、明かりをつけて、「しー」としゃべる。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525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/>
                        <a:t>計測：11 うるさくなった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ja" sz="1000"/>
                        <a:t>制御：01 明かりをつける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　　　02 しゃべる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6056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r>
                        <a:rPr lang="ja" sz="1000">
                          <a:solidFill>
                            <a:schemeClr val="dk1"/>
                          </a:solidFill>
                        </a:rPr>
                        <a:t>盛り下げくん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89" name="Google Shape;89;p16"/>
          <p:cNvSpPr txBox="1"/>
          <p:nvPr/>
        </p:nvSpPr>
        <p:spPr>
          <a:xfrm>
            <a:off x="5046234" y="3954070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90" name="Google Shape;90;p16"/>
          <p:cNvGraphicFramePr/>
          <p:nvPr/>
        </p:nvGraphicFramePr>
        <p:xfrm>
          <a:off x="219354" y="639618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27000" lvl="0" marL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特徴1：一定以上の音量を検知</a:t>
                      </a:r>
                      <a:endParaRPr sz="1000"/>
                    </a:p>
                    <a:p>
                      <a:pPr indent="-127000" lvl="0" marL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特徴2：静かにさせる言葉や声を自由に変えられる。</a:t>
                      </a:r>
                      <a:endParaRPr sz="1000"/>
                    </a:p>
                    <a:p>
                      <a:pPr indent="-127000" lvl="0" marL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特徴3：ちょっとは盛り上がってほしいけど、うるさすぎると困る人たちに最適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1：もう「静かにして」って、言わなくていい</a:t>
                      </a:r>
                      <a:endParaRPr sz="1000"/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2：声を荒げず、場をしずめる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3：盛り下げくんが、教室の空気を整えます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27000" lvl="0" marL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この製品を使う人：先生</a:t>
                      </a:r>
                      <a:endParaRPr sz="1000"/>
                    </a:p>
                    <a:p>
                      <a:pPr indent="-127000" lvl="0" marL="1905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その人はどんな気持ちになる？：先生は自分で怒ると後で落ち込むので、機械に言わせれば機械のせいにできて落ち込まない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機能がわかりやすい動画をつくる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実証実験をして、データを見せる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やんわり、先生に「こんなのあるんだけど」と提案できるチラシをつくる</a:t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549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r>
                        <a:rPr lang="ja" sz="1100">
                          <a:solidFill>
                            <a:schemeClr val="dk1"/>
                          </a:solidFill>
                        </a:rPr>
                        <a:t>フイコン(</a:t>
                      </a:r>
                      <a:r>
                        <a:rPr lang="ja" sz="1000">
                          <a:solidFill>
                            <a:schemeClr val="dk1"/>
                          </a:solidFill>
                        </a:rPr>
                        <a:t>雰囲気コンディショナー)</a:t>
                      </a:r>
                      <a:endParaRPr b="1" sz="1100"/>
                    </a:p>
                  </a:txBody>
                  <a:tcPr marT="190050" marB="190050" marR="75575" marL="75575"/>
                </a:tc>
                <a:tc hMerge="1"/>
                <a:tc hMerge="1"/>
              </a:tr>
            </a:tbl>
          </a:graphicData>
        </a:graphic>
      </p:graphicFrame>
      <p:sp>
        <p:nvSpPr>
          <p:cNvPr id="91" name="Google Shape;91;p16"/>
          <p:cNvSpPr/>
          <p:nvPr/>
        </p:nvSpPr>
        <p:spPr>
          <a:xfrm>
            <a:off x="0" y="5833148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92" name="Google Shape;92;p16"/>
          <p:cNvSpPr txBox="1"/>
          <p:nvPr/>
        </p:nvSpPr>
        <p:spPr>
          <a:xfrm>
            <a:off x="168778" y="5833148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93" name="Google Shape;93;p16"/>
          <p:cNvSpPr txBox="1"/>
          <p:nvPr/>
        </p:nvSpPr>
        <p:spPr>
          <a:xfrm>
            <a:off x="2725092" y="7050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2725102" y="64430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95" name="Google Shape;9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3658" y="1801861"/>
            <a:ext cx="1178846" cy="157751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/>
          <p:nvPr/>
        </p:nvSpPr>
        <p:spPr>
          <a:xfrm>
            <a:off x="2317269" y="4063207"/>
            <a:ext cx="987000" cy="3438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7F6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ja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盛り下げくん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3588658" y="4063207"/>
            <a:ext cx="1178700" cy="343800"/>
          </a:xfrm>
          <a:prstGeom prst="wedgeRoundRectCallout">
            <a:avLst>
              <a:gd fmla="val -71179" name="adj1"/>
              <a:gd fmla="val 8984" name="adj2"/>
              <a:gd fmla="val 0" name="adj3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しー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3920036" y="3543422"/>
            <a:ext cx="357300" cy="405900"/>
          </a:xfrm>
          <a:prstGeom prst="sun">
            <a:avLst>
              <a:gd fmla="val 25000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270006" y="3667030"/>
            <a:ext cx="1178700" cy="3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ja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うるさいと...</a:t>
            </a:r>
            <a:endParaRPr b="0" i="0" sz="11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9504" y="1970102"/>
            <a:ext cx="1355162" cy="1929888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6"/>
          <p:cNvSpPr txBox="1"/>
          <p:nvPr/>
        </p:nvSpPr>
        <p:spPr>
          <a:xfrm>
            <a:off x="4113491" y="168509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5班　メンバー：アカちゃん、タコくん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3294051" y="5892247"/>
            <a:ext cx="9717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記入例2</a:t>
            </a:r>
            <a:endParaRPr sz="13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type="title"/>
          </p:nvPr>
        </p:nvSpPr>
        <p:spPr>
          <a:xfrm>
            <a:off x="257727" y="319770"/>
            <a:ext cx="7044600" cy="3993600"/>
          </a:xfrm>
          <a:prstGeom prst="rect">
            <a:avLst/>
          </a:prstGeom>
        </p:spPr>
        <p:txBody>
          <a:bodyPr anchorCtr="0" anchor="ctr" bIns="113725" lIns="113725" spcFirstLastPara="1" rIns="113725" wrap="square" tIns="113725">
            <a:norm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ja" sz="2100"/>
              <a:t>生徒記入用ワークシート（次のスライドから）</a:t>
            </a:r>
            <a:endParaRPr sz="21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r>
              <a:rPr lang="ja" sz="1700"/>
              <a:t>【ワークシート作成のポイント】</a:t>
            </a:r>
            <a:endParaRPr sz="1700"/>
          </a:p>
          <a:p>
            <a:pPr indent="-387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ja" sz="1700"/>
              <a:t>本スライドをクラスで共同編集する。</a:t>
            </a:r>
            <a:endParaRPr sz="1700"/>
          </a:p>
          <a:p>
            <a:pPr indent="-387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ja" sz="1700"/>
              <a:t>ステップ3で「製品設計書」ステップ4で「広報企画書」を作成</a:t>
            </a:r>
            <a:endParaRPr sz="1700"/>
          </a:p>
          <a:p>
            <a:pPr indent="-387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ja" sz="1700"/>
              <a:t>ペア（またはチーム）で各１枚のページに記入する。</a:t>
            </a:r>
            <a:endParaRPr sz="1700"/>
          </a:p>
          <a:p>
            <a:pPr indent="-387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ja" sz="1700"/>
              <a:t>お互いに設計書を見合い、参考にさせてもらう。</a:t>
            </a:r>
            <a:endParaRPr sz="1700"/>
          </a:p>
          <a:p>
            <a:pPr indent="-387350" lvl="0" marL="5715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ja" sz="1700"/>
              <a:t>自分のスライド以外を勝手に改変しない（書き込む、消すなど）。その他、マナーを守る！</a:t>
            </a:r>
            <a:endParaRPr sz="29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3" name="Google Shape;113;p18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14" name="Google Shape;114;p18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15" name="Google Shape;115;p18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116" name="Google Shape;116;p18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117" name="Google Shape;117;p18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8" name="Google Shape;118;p18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</a:t>
            </a:r>
            <a:r>
              <a:rPr lang="ja" sz="1000" u="sng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rPr>
              <a:t>〇</a:t>
            </a:r>
            <a:r>
              <a:rPr lang="ja" sz="1100" u="sng">
                <a:solidFill>
                  <a:schemeClr val="dk2"/>
                </a:solidFill>
              </a:rPr>
              <a:t>班　メンバー：</a:t>
            </a:r>
            <a:r>
              <a:rPr lang="ja" sz="1000" u="sng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rPr>
              <a:t>〇〇〇〇〇〇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r>
              <a:rPr lang="ja" sz="1000" u="sng">
                <a:solidFill>
                  <a:schemeClr val="dk1"/>
                </a:solidFill>
                <a:latin typeface="BIZ UDPGothic"/>
                <a:ea typeface="BIZ UDPGothic"/>
                <a:cs typeface="BIZ UDPGothic"/>
                <a:sym typeface="BIZ UDPGothic"/>
              </a:rPr>
              <a:t>〇〇〇〇〇〇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121" name="Google Shape;121;p18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27" name="Google Shape;127;p19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28" name="Google Shape;128;p19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29" name="Google Shape;129;p19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130" name="Google Shape;130;p19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131" name="Google Shape;131;p19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32" name="Google Shape;132;p19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34" name="Google Shape;134;p19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135" name="Google Shape;135;p19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41" name="Google Shape;141;p20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42" name="Google Shape;142;p20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43" name="Google Shape;143;p20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144" name="Google Shape;144;p20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145" name="Google Shape;145;p20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46" name="Google Shape;146;p20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47" name="Google Shape;147;p20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48" name="Google Shape;148;p20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/>
          <p:nvPr/>
        </p:nvSpPr>
        <p:spPr>
          <a:xfrm>
            <a:off x="0" y="184753"/>
            <a:ext cx="2424600" cy="466200"/>
          </a:xfrm>
          <a:prstGeom prst="rect">
            <a:avLst/>
          </a:prstGeom>
          <a:solidFill>
            <a:srgbClr val="79BFEF"/>
          </a:solidFill>
          <a:ln cap="flat" cmpd="sng" w="9525">
            <a:solidFill>
              <a:srgbClr val="79B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55" name="Google Shape;155;p21"/>
          <p:cNvSpPr txBox="1"/>
          <p:nvPr/>
        </p:nvSpPr>
        <p:spPr>
          <a:xfrm>
            <a:off x="168778" y="184753"/>
            <a:ext cx="2159700" cy="4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製品設計書(ステップ3)</a:t>
            </a:r>
            <a:endParaRPr sz="1400">
              <a:solidFill>
                <a:schemeClr val="dk1"/>
              </a:solidFill>
            </a:endParaRPr>
          </a:p>
        </p:txBody>
      </p:sp>
      <p:graphicFrame>
        <p:nvGraphicFramePr>
          <p:cNvPr id="156" name="Google Shape;156;p21"/>
          <p:cNvGraphicFramePr/>
          <p:nvPr/>
        </p:nvGraphicFramePr>
        <p:xfrm>
          <a:off x="230875" y="796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828100"/>
                <a:gridCol w="1088050"/>
                <a:gridCol w="2754325"/>
                <a:gridCol w="2427725"/>
              </a:tblGrid>
              <a:tr h="470025">
                <a:tc gridSpan="4">
                  <a:txBody>
                    <a:bodyPr/>
                    <a:lstStyle/>
                    <a:p>
                      <a:pPr indent="0" lvl="0" marL="0" rtl="0" algn="ctr">
                        <a:lnSpc>
                          <a:spcPct val="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/>
                    </a:p>
                  </a:txBody>
                  <a:tcPr marT="190050" marB="190050" marR="75575" marL="75575" anchor="b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2268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問題の発見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【だれの】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0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【どんな問題】</a:t>
                      </a:r>
                      <a:endParaRPr b="1"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latin typeface="BIZ UDPGothic"/>
                          <a:ea typeface="BIZ UDPGothic"/>
                          <a:cs typeface="BIZ UDPGothic"/>
                          <a:sym typeface="BIZ UDPGothic"/>
                        </a:rPr>
                        <a:t>課題の設定</a:t>
                      </a:r>
                      <a:endParaRPr b="1" sz="11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latin typeface="BIZ UDPGothic"/>
                        <a:ea typeface="BIZ UDPGothic"/>
                        <a:cs typeface="BIZ UDPGothic"/>
                        <a:sym typeface="BIZ UDPGothic"/>
                      </a:endParaRPr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製品の動作イメージ（イラスト）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プログラム説明：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0932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使ったカード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計測：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制御：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通信：</a:t>
                      </a:r>
                      <a:endParaRPr sz="10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" sz="1000"/>
                        <a:t>AI    ：</a:t>
                      </a:r>
                      <a:endParaRPr sz="10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vMerge="1"/>
                <a:tc vMerge="1"/>
              </a:tr>
              <a:tr h="501075">
                <a:tc gridSpan="4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製品名(仮)：</a:t>
                      </a:r>
                      <a:endParaRPr b="1" sz="1100"/>
                    </a:p>
                  </a:txBody>
                  <a:tcPr marT="190050" marB="190050" marR="75575" marL="75575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</a:tbl>
          </a:graphicData>
        </a:graphic>
      </p:graphicFrame>
      <p:sp>
        <p:nvSpPr>
          <p:cNvPr id="157" name="Google Shape;157;p21"/>
          <p:cNvSpPr txBox="1"/>
          <p:nvPr/>
        </p:nvSpPr>
        <p:spPr>
          <a:xfrm>
            <a:off x="5020063" y="4192776"/>
            <a:ext cx="21096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300">
                <a:solidFill>
                  <a:schemeClr val="dk2"/>
                </a:solidFill>
              </a:rPr>
              <a:t>プログラムのスクリーンキャプチャ</a:t>
            </a:r>
            <a:endParaRPr sz="1300">
              <a:solidFill>
                <a:schemeClr val="dk2"/>
              </a:solidFill>
            </a:endParaRPr>
          </a:p>
        </p:txBody>
      </p:sp>
      <p:graphicFrame>
        <p:nvGraphicFramePr>
          <p:cNvPr id="158" name="Google Shape;158;p21"/>
          <p:cNvGraphicFramePr/>
          <p:nvPr/>
        </p:nvGraphicFramePr>
        <p:xfrm>
          <a:off x="219354" y="636953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{5E953EF7-FF42-468B-92FB-D5A6C47E1A1A}</a:tableStyleId>
              </a:tblPr>
              <a:tblGrid>
                <a:gridCol w="1186875"/>
                <a:gridCol w="2216250"/>
                <a:gridCol w="3718125"/>
              </a:tblGrid>
              <a:tr h="46350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300">
                        <a:solidFill>
                          <a:schemeClr val="dk1"/>
                        </a:solidFill>
                      </a:endParaRPr>
                    </a:p>
                  </a:txBody>
                  <a:tcPr marT="190050" marB="190050" marR="75575" marL="75575"/>
                </a:tc>
                <a:tc hMerge="1"/>
                <a:tc hMerge="1"/>
              </a:tr>
              <a:tr h="13575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何を伝える？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特徴1：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特徴2：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特徴3：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キャッチコピー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1：</a:t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0" lvl="0" marL="9525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solidFill>
                          <a:schemeClr val="dk1"/>
                        </a:solidFill>
                      </a:endParaRPr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2：</a:t>
                      </a:r>
                      <a:br>
                        <a:rPr lang="ja" sz="1000"/>
                      </a:br>
                      <a:endParaRPr sz="1000"/>
                    </a:p>
                    <a:p>
                      <a:pPr indent="-190500" lvl="0" marL="2540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3：</a:t>
                      </a:r>
                      <a:br>
                        <a:rPr lang="ja" sz="1000"/>
                      </a:br>
                      <a:endParaRPr sz="1000"/>
                    </a:p>
                  </a:txBody>
                  <a:tcPr marT="190050" marB="190050" marR="75575" marL="75575"/>
                </a:tc>
              </a:tr>
              <a:tr h="1305875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誰に伝える？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この製品を使う人：</a:t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rPr lang="ja" sz="1000"/>
                        <a:t>その人はどんな気持ちになる？：</a:t>
                      </a:r>
                      <a:endParaRPr sz="1000"/>
                    </a:p>
                  </a:txBody>
                  <a:tcPr marT="190050" marB="190050" marR="75575" marL="75575"/>
                </a:tc>
                <a:tc h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/>
                        <a:t>どうやって伝える？</a:t>
                      </a:r>
                      <a:endParaRPr b="1" sz="11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  <a:p>
                      <a:pPr indent="-190500" lvl="0" marL="2540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000"/>
                        <a:buChar char="●"/>
                      </a:pPr>
                      <a:r>
                        <a:t/>
                      </a:r>
                      <a:endParaRPr sz="1000"/>
                    </a:p>
                  </a:txBody>
                  <a:tcPr marT="190050" marB="190050" marR="75575" marL="75575"/>
                </a:tc>
              </a:tr>
              <a:tr h="566850">
                <a:tc gridSpan="3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ja" sz="1100">
                          <a:solidFill>
                            <a:schemeClr val="dk1"/>
                          </a:solidFill>
                        </a:rPr>
                        <a:t>製品名(最終決定)：</a:t>
                      </a:r>
                      <a:endParaRPr b="1" sz="1100"/>
                    </a:p>
                  </a:txBody>
                  <a:tcPr marT="190050" marB="190050" marR="75575" marL="75575" anchor="ctr"/>
                </a:tc>
                <a:tc hMerge="1"/>
                <a:tc hMerge="1"/>
              </a:tr>
            </a:tbl>
          </a:graphicData>
        </a:graphic>
      </p:graphicFrame>
      <p:sp>
        <p:nvSpPr>
          <p:cNvPr id="159" name="Google Shape;159;p21"/>
          <p:cNvSpPr/>
          <p:nvPr/>
        </p:nvSpPr>
        <p:spPr>
          <a:xfrm>
            <a:off x="0" y="5743036"/>
            <a:ext cx="2368200" cy="466200"/>
          </a:xfrm>
          <a:prstGeom prst="rect">
            <a:avLst/>
          </a:prstGeom>
          <a:solidFill>
            <a:srgbClr val="FFBACB"/>
          </a:solidFill>
          <a:ln cap="flat" cmpd="sng" w="9525">
            <a:solidFill>
              <a:srgbClr val="FFBAC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13725" lIns="113725" spcFirstLastPara="1" rIns="113725" wrap="square" tIns="113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60" name="Google Shape;160;p21"/>
          <p:cNvSpPr txBox="1"/>
          <p:nvPr/>
        </p:nvSpPr>
        <p:spPr>
          <a:xfrm>
            <a:off x="168778" y="5743036"/>
            <a:ext cx="2148900" cy="4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725" lIns="113725" spcFirstLastPara="1" rIns="113725" wrap="square" tIns="113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400">
                <a:solidFill>
                  <a:schemeClr val="dk1"/>
                </a:solidFill>
              </a:rPr>
              <a:t>広報企画書(ステップ4)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61" name="Google Shape;161;p21"/>
          <p:cNvSpPr txBox="1"/>
          <p:nvPr/>
        </p:nvSpPr>
        <p:spPr>
          <a:xfrm>
            <a:off x="2725217" y="843945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製品設計書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162" name="Google Shape;162;p21"/>
          <p:cNvSpPr txBox="1"/>
          <p:nvPr/>
        </p:nvSpPr>
        <p:spPr>
          <a:xfrm>
            <a:off x="4113491" y="184747"/>
            <a:ext cx="3227100" cy="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ja" sz="1100" u="sng">
                <a:solidFill>
                  <a:schemeClr val="dk2"/>
                </a:solidFill>
              </a:rPr>
              <a:t>　班　メンバー：</a:t>
            </a:r>
            <a:r>
              <a:rPr lang="ja" sz="1000" u="sng">
                <a:solidFill>
                  <a:schemeClr val="dk1"/>
                </a:solidFill>
              </a:rPr>
              <a:t>、</a:t>
            </a:r>
            <a:endParaRPr sz="1100" u="sng">
              <a:solidFill>
                <a:schemeClr val="dk2"/>
              </a:solidFill>
            </a:endParaRPr>
          </a:p>
        </p:txBody>
      </p:sp>
      <p:sp>
        <p:nvSpPr>
          <p:cNvPr id="163" name="Google Shape;163;p21"/>
          <p:cNvSpPr txBox="1"/>
          <p:nvPr/>
        </p:nvSpPr>
        <p:spPr>
          <a:xfrm>
            <a:off x="2725227" y="6403643"/>
            <a:ext cx="2109600" cy="3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4650" lIns="64650" spcFirstLastPara="1" rIns="64650" wrap="square" tIns="646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ja" sz="1600">
                <a:solidFill>
                  <a:schemeClr val="dk2"/>
                </a:solidFill>
              </a:rPr>
              <a:t>広報企画書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